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5"/>
  </p:handoutMasterIdLst>
  <p:sldIdLst>
    <p:sldId id="256" r:id="rId2"/>
    <p:sldId id="332" r:id="rId3"/>
    <p:sldId id="333" r:id="rId4"/>
    <p:sldId id="291" r:id="rId5"/>
    <p:sldId id="258" r:id="rId6"/>
    <p:sldId id="260" r:id="rId7"/>
    <p:sldId id="261" r:id="rId8"/>
    <p:sldId id="282" r:id="rId9"/>
    <p:sldId id="293" r:id="rId10"/>
    <p:sldId id="294" r:id="rId11"/>
    <p:sldId id="295" r:id="rId12"/>
    <p:sldId id="296" r:id="rId13"/>
    <p:sldId id="297" r:id="rId14"/>
    <p:sldId id="312" r:id="rId15"/>
    <p:sldId id="313" r:id="rId16"/>
    <p:sldId id="314" r:id="rId17"/>
    <p:sldId id="298" r:id="rId18"/>
    <p:sldId id="308" r:id="rId19"/>
    <p:sldId id="263" r:id="rId20"/>
    <p:sldId id="285" r:id="rId21"/>
    <p:sldId id="284" r:id="rId22"/>
    <p:sldId id="286" r:id="rId23"/>
    <p:sldId id="287" r:id="rId24"/>
    <p:sldId id="309" r:id="rId25"/>
    <p:sldId id="310" r:id="rId26"/>
    <p:sldId id="311" r:id="rId27"/>
    <p:sldId id="269" r:id="rId28"/>
    <p:sldId id="268" r:id="rId29"/>
    <p:sldId id="288" r:id="rId30"/>
    <p:sldId id="315" r:id="rId31"/>
    <p:sldId id="270" r:id="rId32"/>
    <p:sldId id="316" r:id="rId33"/>
    <p:sldId id="271" r:id="rId34"/>
    <p:sldId id="272" r:id="rId35"/>
    <p:sldId id="279" r:id="rId36"/>
    <p:sldId id="318" r:id="rId37"/>
    <p:sldId id="328" r:id="rId38"/>
    <p:sldId id="330" r:id="rId39"/>
    <p:sldId id="331" r:id="rId40"/>
    <p:sldId id="329" r:id="rId41"/>
    <p:sldId id="299" r:id="rId42"/>
    <p:sldId id="300" r:id="rId43"/>
    <p:sldId id="301" r:id="rId44"/>
    <p:sldId id="303" r:id="rId45"/>
    <p:sldId id="319" r:id="rId46"/>
    <p:sldId id="334" r:id="rId47"/>
    <p:sldId id="281" r:id="rId48"/>
    <p:sldId id="320" r:id="rId49"/>
    <p:sldId id="321" r:id="rId50"/>
    <p:sldId id="322" r:id="rId51"/>
    <p:sldId id="323" r:id="rId52"/>
    <p:sldId id="326" r:id="rId53"/>
    <p:sldId id="327" r:id="rId54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581" autoAdjust="0"/>
  </p:normalViewPr>
  <p:slideViewPr>
    <p:cSldViewPr>
      <p:cViewPr>
        <p:scale>
          <a:sx n="80" d="100"/>
          <a:sy n="80" d="100"/>
        </p:scale>
        <p:origin x="-1674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354B910-5C82-4007-A513-064027BA0278}" type="datetimeFigureOut">
              <a:rPr lang="en-US"/>
              <a:pPr>
                <a:defRPr/>
              </a:pPr>
              <a:t>5/6/2013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7946F11-24FF-4C54-92F5-53E173DFA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898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F277F-F3CD-43DF-A508-CE44002147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010C7-5715-42EC-B750-32B7F9C5DE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DE678-1EAC-4B24-BD6C-F6607435E9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F7AAF-F84B-488C-8AD9-8F8D01797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F95FB-D863-4C36-81B6-2982944BA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CF930-F354-41AF-A14F-B2B62F52E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DE264-0CBB-4DF2-BA2C-C26BEE62D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7945D-7BD6-4D01-81F5-5CF181098A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A52FB-3D32-4D2C-B45A-1D49B3805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7219E-4794-4DC7-ACE8-43B6DA17B0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84E15-AAD5-4700-BAC8-55D300332B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92F82-45E7-4B9E-B8D4-DC7F0DC29A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664E7-D77F-4A40-89CA-90D37F05A6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7C624-B8D3-424D-AE32-C14D9424EB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EEF31-E0CD-43F3-AA3D-EA50B78808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473D08BB-7F36-4142-B0C5-3CF82504F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4706" y="533400"/>
            <a:ext cx="7772400" cy="917575"/>
          </a:xfrm>
        </p:spPr>
        <p:txBody>
          <a:bodyPr/>
          <a:lstStyle/>
          <a:p>
            <a:pPr eaLnBrk="1" hangingPunct="1"/>
            <a:r>
              <a:rPr lang="en-US" dirty="0" smtClean="0"/>
              <a:t>Acids, Bases, and Salts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295400"/>
            <a:ext cx="6400800" cy="609600"/>
          </a:xfrm>
        </p:spPr>
        <p:txBody>
          <a:bodyPr/>
          <a:lstStyle/>
          <a:p>
            <a:pPr eaLnBrk="1" hangingPunct="1"/>
            <a:r>
              <a:rPr lang="en-US" dirty="0" smtClean="0"/>
              <a:t>Chapter 15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1828800"/>
            <a:ext cx="4800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Outline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2000" dirty="0" smtClean="0"/>
              <a:t>Properties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2000" dirty="0" smtClean="0"/>
              <a:t>Definitions 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000" dirty="0" smtClean="0"/>
              <a:t>Arrhenius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000" dirty="0" smtClean="0">
                <a:latin typeface="+mj-lt"/>
              </a:rPr>
              <a:t>Br</a:t>
            </a:r>
            <a:r>
              <a:rPr lang="en-US" sz="2000" dirty="0" smtClean="0">
                <a:latin typeface="+mj-lt"/>
                <a:cs typeface="Times New Roman"/>
              </a:rPr>
              <a:t>ønsted-Lowry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000" dirty="0" smtClean="0">
                <a:latin typeface="+mj-lt"/>
                <a:cs typeface="Times New Roman"/>
              </a:rPr>
              <a:t>Lewis</a:t>
            </a:r>
            <a:endParaRPr lang="en-US" sz="2000" dirty="0" smtClean="0">
              <a:latin typeface="+mj-lt"/>
            </a:endParaRPr>
          </a:p>
          <a:p>
            <a:pPr marL="400050" indent="-400050">
              <a:buFont typeface="+mj-lt"/>
              <a:buAutoNum type="romanUcPeriod"/>
            </a:pPr>
            <a:r>
              <a:rPr lang="en-US" sz="2000" dirty="0" smtClean="0"/>
              <a:t>Ionization of Water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2000" dirty="0" smtClean="0"/>
              <a:t>pH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2000" dirty="0" smtClean="0"/>
              <a:t>Stoichiometry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2000" dirty="0" smtClean="0"/>
              <a:t>Buffers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2000" dirty="0" smtClean="0"/>
              <a:t>Chemical Equations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000" dirty="0" smtClean="0"/>
              <a:t>Total Ionic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000" dirty="0" smtClean="0"/>
              <a:t>Net Ionic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000" dirty="0" smtClean="0"/>
              <a:t>Acid and Base Reactions</a:t>
            </a:r>
            <a:endParaRPr lang="en-US" sz="2000" dirty="0"/>
          </a:p>
        </p:txBody>
      </p:sp>
      <p:pic>
        <p:nvPicPr>
          <p:cNvPr id="5" name="Picture 2" descr="hein14e_fig_15_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362200"/>
            <a:ext cx="4605352" cy="30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Acid Nomenclature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Binary Acids </a:t>
            </a:r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HX hydrogen _____ide</a:t>
            </a:r>
          </a:p>
          <a:p>
            <a:pPr lvl="1" eaLnBrk="1" hangingPunct="1"/>
            <a:r>
              <a:rPr lang="en-US" sz="2400" smtClean="0"/>
              <a:t>becomes </a:t>
            </a:r>
          </a:p>
          <a:p>
            <a:pPr eaLnBrk="1" hangingPunct="1"/>
            <a:r>
              <a:rPr lang="en-US" sz="2800" smtClean="0"/>
              <a:t>Hydro______ ic acid</a:t>
            </a:r>
          </a:p>
        </p:txBody>
      </p:sp>
      <p:pic>
        <p:nvPicPr>
          <p:cNvPr id="10244" name="Picture 4" descr="FG05_15-02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800" y="2514600"/>
            <a:ext cx="8966200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5181600" cy="4114800"/>
          </a:xfrm>
        </p:spPr>
        <p:txBody>
          <a:bodyPr/>
          <a:lstStyle/>
          <a:p>
            <a:pPr eaLnBrk="1" hangingPunct="1"/>
            <a:r>
              <a:rPr lang="en-US" sz="2800" smtClean="0"/>
              <a:t>HCl(g) hydrogen chloride</a:t>
            </a:r>
          </a:p>
          <a:p>
            <a:pPr eaLnBrk="1" hangingPunct="1"/>
            <a:r>
              <a:rPr lang="en-US" sz="2800" smtClean="0"/>
              <a:t>HCl (aq) hydrochloric acid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H</a:t>
            </a:r>
            <a:r>
              <a:rPr lang="en-US" sz="2800" baseline="-25000" smtClean="0"/>
              <a:t>2</a:t>
            </a:r>
            <a:r>
              <a:rPr lang="en-US" sz="2800" smtClean="0"/>
              <a:t>S(g) hydrogen sulfide</a:t>
            </a:r>
          </a:p>
          <a:p>
            <a:pPr eaLnBrk="1" hangingPunct="1"/>
            <a:r>
              <a:rPr lang="en-US" sz="2800" smtClean="0"/>
              <a:t>H</a:t>
            </a:r>
            <a:r>
              <a:rPr lang="en-US" sz="2800" baseline="-25000" smtClean="0"/>
              <a:t>2</a:t>
            </a:r>
            <a:r>
              <a:rPr lang="en-US" sz="2800" smtClean="0"/>
              <a:t>S(aq) hydrosulfuric acid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HCN(g) hydrogen cyanide</a:t>
            </a:r>
          </a:p>
          <a:p>
            <a:pPr eaLnBrk="1" hangingPunct="1"/>
            <a:r>
              <a:rPr lang="en-US" sz="2800" smtClean="0"/>
              <a:t>HCN(aq) hydrocyanic acid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G05_16-02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200" y="1066800"/>
            <a:ext cx="8813800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FG05_16-01u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581400"/>
            <a:ext cx="85598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Oxyacid Nomenclature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276600"/>
          </a:xfrm>
        </p:spPr>
        <p:txBody>
          <a:bodyPr/>
          <a:lstStyle/>
          <a:p>
            <a:pPr eaLnBrk="1" hangingPunct="1"/>
            <a:r>
              <a:rPr lang="en-US" sz="3600" smtClean="0"/>
              <a:t>Hydrogen ___ate </a:t>
            </a:r>
            <a:r>
              <a:rPr lang="en-US" sz="3600" smtClean="0">
                <a:sym typeface="Wingdings" pitchFamily="2" charset="2"/>
              </a:rPr>
              <a:t> ___ic acid</a:t>
            </a:r>
          </a:p>
          <a:p>
            <a:pPr eaLnBrk="1" hangingPunct="1"/>
            <a:r>
              <a:rPr lang="en-US" sz="3600" smtClean="0">
                <a:sym typeface="Wingdings" pitchFamily="2" charset="2"/>
              </a:rPr>
              <a:t>Hydrogen ___ite  ___ous acid</a:t>
            </a:r>
          </a:p>
          <a:p>
            <a:pPr eaLnBrk="1" hangingPunct="1"/>
            <a:endParaRPr lang="en-US" sz="3600" smtClean="0">
              <a:sym typeface="Wingdings" pitchFamily="2" charset="2"/>
            </a:endParaRPr>
          </a:p>
          <a:p>
            <a:pPr eaLnBrk="1" hangingPunct="1"/>
            <a:r>
              <a:rPr lang="en-US" sz="3400" smtClean="0">
                <a:sym typeface="Wingdings" pitchFamily="2" charset="2"/>
              </a:rPr>
              <a:t>Hydrogen per __ate  per__ic acid</a:t>
            </a:r>
          </a:p>
          <a:p>
            <a:pPr eaLnBrk="1" hangingPunct="1"/>
            <a:r>
              <a:rPr lang="en-US" sz="3400" smtClean="0">
                <a:sym typeface="Wingdings" pitchFamily="2" charset="2"/>
              </a:rPr>
              <a:t>Hydrogen hypo__ite hypo__ous acid</a:t>
            </a:r>
            <a:endParaRPr lang="en-US" sz="3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Acid Nomenclature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is the name of </a:t>
            </a:r>
            <a:r>
              <a:rPr lang="en-US" dirty="0" err="1" smtClean="0"/>
              <a:t>HCl</a:t>
            </a:r>
            <a:r>
              <a:rPr lang="en-US" dirty="0" smtClean="0"/>
              <a:t> </a:t>
            </a:r>
            <a:r>
              <a:rPr lang="en-US" baseline="-25000" dirty="0" smtClean="0"/>
              <a:t>(aq)</a:t>
            </a:r>
            <a:r>
              <a:rPr lang="en-US" dirty="0" smtClean="0"/>
              <a:t>?</a:t>
            </a:r>
          </a:p>
          <a:p>
            <a:pPr marL="514350" indent="-514350">
              <a:buAutoNum type="alphaUcPeriod"/>
            </a:pPr>
            <a:r>
              <a:rPr lang="en-US" dirty="0" err="1" smtClean="0"/>
              <a:t>Chloric</a:t>
            </a:r>
            <a:r>
              <a:rPr lang="en-US" dirty="0" smtClean="0"/>
              <a:t> acid</a:t>
            </a:r>
          </a:p>
          <a:p>
            <a:pPr marL="514350" indent="-514350">
              <a:buAutoNum type="alphaUcPeriod"/>
            </a:pPr>
            <a:r>
              <a:rPr lang="en-US" dirty="0" smtClean="0"/>
              <a:t>Hydrochloric acid</a:t>
            </a:r>
          </a:p>
          <a:p>
            <a:pPr marL="514350" indent="-514350">
              <a:buAutoNum type="alphaUcPeriod"/>
            </a:pPr>
            <a:r>
              <a:rPr lang="en-US" dirty="0" smtClean="0"/>
              <a:t>Hydrogen chloride</a:t>
            </a:r>
          </a:p>
          <a:p>
            <a:pPr marL="514350" indent="-514350">
              <a:buAutoNum type="alphaUcPeriod"/>
            </a:pPr>
            <a:r>
              <a:rPr lang="en-US" dirty="0" err="1" smtClean="0"/>
              <a:t>Hydrochlorous</a:t>
            </a:r>
            <a:r>
              <a:rPr lang="en-US" dirty="0" smtClean="0"/>
              <a:t> acid</a:t>
            </a:r>
          </a:p>
          <a:p>
            <a:pPr marL="514350" indent="-514350">
              <a:buAutoNum type="alphaUcPeriod"/>
            </a:pPr>
            <a:r>
              <a:rPr lang="en-US" dirty="0" smtClean="0"/>
              <a:t>B and C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Acid Nomenclature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name of the carboxylic acid HC</a:t>
            </a:r>
            <a:r>
              <a:rPr lang="en-US" baseline="-25000" dirty="0" smtClean="0"/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-25000" dirty="0" smtClean="0"/>
              <a:t>2 (</a:t>
            </a:r>
            <a:r>
              <a:rPr lang="en-US" baseline="-25000" dirty="0" err="1" smtClean="0"/>
              <a:t>aq</a:t>
            </a:r>
            <a:r>
              <a:rPr lang="en-US" baseline="-25000" dirty="0" smtClean="0"/>
              <a:t>)</a:t>
            </a:r>
            <a:r>
              <a:rPr lang="en-US" dirty="0" smtClean="0"/>
              <a:t>,</a:t>
            </a:r>
            <a:r>
              <a:rPr lang="en-US" baseline="-25000" dirty="0" smtClean="0"/>
              <a:t> </a:t>
            </a:r>
            <a:r>
              <a:rPr lang="en-US" dirty="0" smtClean="0"/>
              <a:t>which can also be written: CH</a:t>
            </a:r>
            <a:r>
              <a:rPr lang="en-US" baseline="-25000" dirty="0" smtClean="0"/>
              <a:t>3</a:t>
            </a:r>
            <a:r>
              <a:rPr lang="en-US" dirty="0" smtClean="0"/>
              <a:t>COOH </a:t>
            </a:r>
            <a:r>
              <a:rPr lang="en-US" baseline="-25000" dirty="0" smtClean="0"/>
              <a:t>(</a:t>
            </a:r>
            <a:r>
              <a:rPr lang="en-US" baseline="-25000" dirty="0" err="1" smtClean="0"/>
              <a:t>aq</a:t>
            </a:r>
            <a:r>
              <a:rPr lang="en-US" baseline="-25000" dirty="0" smtClean="0"/>
              <a:t>)</a:t>
            </a:r>
            <a:r>
              <a:rPr lang="en-US" dirty="0" smtClean="0"/>
              <a:t>?</a:t>
            </a:r>
            <a:endParaRPr lang="en-US" baseline="-25000" dirty="0" smtClean="0"/>
          </a:p>
          <a:p>
            <a:pPr marL="514350" indent="-514350">
              <a:buAutoNum type="alphaUcPeriod"/>
            </a:pPr>
            <a:r>
              <a:rPr lang="en-US" dirty="0" smtClean="0"/>
              <a:t>Acetic acid </a:t>
            </a:r>
          </a:p>
          <a:p>
            <a:pPr marL="514350" indent="-514350">
              <a:buAutoNum type="alphaUcPeriod"/>
            </a:pPr>
            <a:r>
              <a:rPr lang="en-US" dirty="0" err="1" smtClean="0"/>
              <a:t>Hydroacetic</a:t>
            </a:r>
            <a:r>
              <a:rPr lang="en-US" dirty="0" smtClean="0"/>
              <a:t> acid</a:t>
            </a:r>
          </a:p>
          <a:p>
            <a:pPr marL="514350" indent="-514350">
              <a:buAutoNum type="alphaUcPeriod"/>
            </a:pPr>
            <a:r>
              <a:rPr lang="en-US" dirty="0" smtClean="0"/>
              <a:t>Acetous acid</a:t>
            </a:r>
          </a:p>
          <a:p>
            <a:pPr marL="514350" indent="-514350">
              <a:buAutoNum type="alphaUcPeriod"/>
            </a:pPr>
            <a:r>
              <a:rPr lang="en-US" dirty="0" err="1" smtClean="0"/>
              <a:t>Ethanoic</a:t>
            </a:r>
            <a:r>
              <a:rPr lang="en-US" dirty="0" smtClean="0"/>
              <a:t> acid</a:t>
            </a:r>
          </a:p>
          <a:p>
            <a:pPr marL="514350" indent="-514350">
              <a:buAutoNum type="alphaUcPeriod"/>
            </a:pPr>
            <a:r>
              <a:rPr lang="en-US" dirty="0" smtClean="0"/>
              <a:t>A and D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– Acid Nomenclature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is the formula for phosphorous acid?</a:t>
            </a:r>
          </a:p>
          <a:p>
            <a:pPr marL="514350" indent="-514350">
              <a:buAutoNum type="alphaUcPeriod"/>
            </a:pPr>
            <a:r>
              <a:rPr lang="en-US" dirty="0" smtClean="0"/>
              <a:t>H</a:t>
            </a:r>
            <a:r>
              <a:rPr lang="en-US" baseline="-25000" dirty="0" smtClean="0"/>
              <a:t>3</a:t>
            </a:r>
            <a:r>
              <a:rPr lang="en-US" dirty="0" smtClean="0"/>
              <a:t>PO</a:t>
            </a:r>
            <a:r>
              <a:rPr lang="en-US" baseline="-25000" dirty="0" smtClean="0"/>
              <a:t>3 (aq)</a:t>
            </a:r>
          </a:p>
          <a:p>
            <a:pPr marL="514350" indent="-514350">
              <a:buAutoNum type="alphaUcPeriod"/>
            </a:pPr>
            <a:r>
              <a:rPr lang="en-US" dirty="0" smtClean="0"/>
              <a:t>H</a:t>
            </a:r>
            <a:r>
              <a:rPr lang="en-US" baseline="-25000" dirty="0" smtClean="0"/>
              <a:t>3</a:t>
            </a:r>
            <a:r>
              <a:rPr lang="en-US" dirty="0" smtClean="0"/>
              <a:t>P </a:t>
            </a:r>
            <a:r>
              <a:rPr lang="en-US" baseline="-25000" dirty="0" smtClean="0"/>
              <a:t>(aq)</a:t>
            </a:r>
          </a:p>
          <a:p>
            <a:pPr marL="514350" indent="-514350">
              <a:buAutoNum type="alphaUcPeriod"/>
            </a:pPr>
            <a:r>
              <a:rPr lang="en-US" dirty="0" smtClean="0"/>
              <a:t>H</a:t>
            </a:r>
            <a:r>
              <a:rPr lang="en-US" baseline="-25000" dirty="0" smtClean="0"/>
              <a:t>3</a:t>
            </a:r>
            <a:r>
              <a:rPr lang="en-US" dirty="0" smtClean="0"/>
              <a:t>PO</a:t>
            </a:r>
            <a:r>
              <a:rPr lang="en-US" baseline="-25000" dirty="0" smtClean="0"/>
              <a:t>4 (aq)</a:t>
            </a:r>
          </a:p>
          <a:p>
            <a:pPr marL="514350" indent="-514350">
              <a:buAutoNum type="alphaUcPeriod"/>
            </a:pPr>
            <a:r>
              <a:rPr lang="en-US" dirty="0" smtClean="0"/>
              <a:t>PO</a:t>
            </a:r>
            <a:r>
              <a:rPr lang="en-US" baseline="-25000" dirty="0" smtClean="0"/>
              <a:t>3 (aq)</a:t>
            </a:r>
          </a:p>
          <a:p>
            <a:pPr marL="514350" indent="-514350">
              <a:buAutoNum type="alphaUcPeriod"/>
            </a:pPr>
            <a:r>
              <a:rPr lang="en-US" dirty="0" smtClean="0"/>
              <a:t> H</a:t>
            </a:r>
            <a:r>
              <a:rPr lang="en-US" baseline="-25000" dirty="0" smtClean="0"/>
              <a:t>2</a:t>
            </a:r>
            <a:r>
              <a:rPr lang="en-US" dirty="0" smtClean="0"/>
              <a:t>PO</a:t>
            </a:r>
            <a:r>
              <a:rPr lang="en-US" baseline="-25000" dirty="0" smtClean="0"/>
              <a:t>3 (aq)</a:t>
            </a:r>
            <a:endParaRPr lang="en-US" baseline="-25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Acids</a:t>
            </a:r>
            <a:endParaRPr lang="en-US" dirty="0"/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6400800" cy="3657600"/>
          </a:xfrm>
        </p:spPr>
        <p:txBody>
          <a:bodyPr/>
          <a:lstStyle/>
          <a:p>
            <a:pPr eaLnBrk="1" hangingPunct="1"/>
            <a:r>
              <a:rPr lang="en-US" smtClean="0"/>
              <a:t>H</a:t>
            </a:r>
            <a:r>
              <a:rPr lang="en-US" baseline="-25000" smtClean="0"/>
              <a:t>2</a:t>
            </a:r>
            <a:r>
              <a:rPr lang="en-US" smtClean="0"/>
              <a:t>SO</a:t>
            </a:r>
            <a:r>
              <a:rPr lang="en-US" baseline="-25000" smtClean="0"/>
              <a:t>4</a:t>
            </a:r>
            <a:r>
              <a:rPr lang="en-US" smtClean="0"/>
              <a:t>		sulfuric acid</a:t>
            </a:r>
          </a:p>
          <a:p>
            <a:pPr eaLnBrk="1" hangingPunct="1"/>
            <a:r>
              <a:rPr lang="en-US" smtClean="0"/>
              <a:t>H</a:t>
            </a:r>
            <a:r>
              <a:rPr lang="en-US" baseline="-25000" smtClean="0"/>
              <a:t>2</a:t>
            </a:r>
            <a:r>
              <a:rPr lang="en-US" smtClean="0"/>
              <a:t>SO</a:t>
            </a:r>
            <a:r>
              <a:rPr lang="en-US" baseline="-25000" smtClean="0"/>
              <a:t>3</a:t>
            </a:r>
            <a:r>
              <a:rPr lang="en-US" smtClean="0"/>
              <a:t>		sulfurous acid</a:t>
            </a:r>
          </a:p>
          <a:p>
            <a:pPr eaLnBrk="1" hangingPunct="1"/>
            <a:r>
              <a:rPr lang="en-US" smtClean="0"/>
              <a:t>H</a:t>
            </a:r>
            <a:r>
              <a:rPr lang="en-US" baseline="-25000" smtClean="0"/>
              <a:t>2</a:t>
            </a:r>
            <a:r>
              <a:rPr lang="en-US" smtClean="0"/>
              <a:t>CO</a:t>
            </a:r>
            <a:r>
              <a:rPr lang="en-US" baseline="-25000" smtClean="0"/>
              <a:t>3</a:t>
            </a:r>
            <a:r>
              <a:rPr lang="en-US" smtClean="0"/>
              <a:t>		carbonic acid</a:t>
            </a:r>
          </a:p>
          <a:p>
            <a:pPr eaLnBrk="1" hangingPunct="1"/>
            <a:r>
              <a:rPr lang="en-US" smtClean="0"/>
              <a:t>HClO		hypochlorous acid</a:t>
            </a:r>
          </a:p>
          <a:p>
            <a:pPr eaLnBrk="1" hangingPunct="1"/>
            <a:r>
              <a:rPr lang="en-US" smtClean="0"/>
              <a:t>H</a:t>
            </a:r>
            <a:r>
              <a:rPr lang="en-US" baseline="-25000" smtClean="0"/>
              <a:t>2</a:t>
            </a:r>
            <a:r>
              <a:rPr lang="en-US" smtClean="0"/>
              <a:t>TeO</a:t>
            </a:r>
            <a:r>
              <a:rPr lang="en-US" baseline="-25000" smtClean="0"/>
              <a:t>3</a:t>
            </a:r>
            <a:r>
              <a:rPr lang="en-US" smtClean="0"/>
              <a:t>		tellurous acid</a:t>
            </a:r>
          </a:p>
          <a:p>
            <a:pPr eaLnBrk="1" hangingPunct="1"/>
            <a:r>
              <a:rPr lang="en-US" smtClean="0"/>
              <a:t>HBrO</a:t>
            </a:r>
            <a:r>
              <a:rPr lang="en-US" baseline="-25000" smtClean="0"/>
              <a:t>4</a:t>
            </a:r>
            <a:r>
              <a:rPr lang="en-US" smtClean="0"/>
              <a:t>		perbromic acid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Arial" charset="0"/>
              </a:rPr>
              <a:t>Common Strong Acids and Bases</a:t>
            </a:r>
          </a:p>
        </p:txBody>
      </p:sp>
      <p:sp>
        <p:nvSpPr>
          <p:cNvPr id="5123" name="Rectangle 5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400" dirty="0" smtClean="0"/>
              <a:t>	</a:t>
            </a:r>
            <a:r>
              <a:rPr lang="en-US" sz="2400" u="sng" dirty="0" smtClean="0">
                <a:latin typeface="Arial" charset="0"/>
              </a:rPr>
              <a:t>Common Strong Acids</a:t>
            </a:r>
          </a:p>
          <a:p>
            <a:pPr eaLnBrk="1" hangingPunct="1">
              <a:buFont typeface="Arial" charset="0"/>
              <a:buNone/>
            </a:pPr>
            <a:endParaRPr lang="en-US" sz="2400" b="1" dirty="0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800" b="1" dirty="0" smtClean="0">
                <a:latin typeface="Arial" charset="0"/>
              </a:rPr>
              <a:t>	</a:t>
            </a:r>
            <a:r>
              <a:rPr lang="en-US" sz="1600" dirty="0" smtClean="0">
                <a:latin typeface="Arial" charset="0"/>
              </a:rPr>
              <a:t>Hydrochloric acid	</a:t>
            </a:r>
            <a:r>
              <a:rPr lang="en-US" sz="1600" dirty="0" err="1" smtClean="0">
                <a:latin typeface="Arial" charset="0"/>
              </a:rPr>
              <a:t>HCl</a:t>
            </a:r>
            <a:r>
              <a:rPr lang="en-US" sz="1600" baseline="-25000" dirty="0" smtClean="0">
                <a:latin typeface="Arial" charset="0"/>
              </a:rPr>
              <a:t> (</a:t>
            </a:r>
            <a:r>
              <a:rPr lang="en-US" sz="1600" baseline="-25000" dirty="0" err="1" smtClean="0">
                <a:latin typeface="Arial" charset="0"/>
              </a:rPr>
              <a:t>aq</a:t>
            </a:r>
            <a:r>
              <a:rPr lang="en-US" sz="1600" baseline="-25000" dirty="0" smtClean="0">
                <a:latin typeface="Arial" charset="0"/>
              </a:rPr>
              <a:t>)</a:t>
            </a:r>
          </a:p>
          <a:p>
            <a:pPr eaLnBrk="1" hangingPunct="1">
              <a:buFont typeface="Arial" charset="0"/>
              <a:buNone/>
            </a:pPr>
            <a:r>
              <a:rPr lang="en-US" sz="1600" dirty="0" smtClean="0">
                <a:latin typeface="Arial" charset="0"/>
              </a:rPr>
              <a:t>	</a:t>
            </a:r>
            <a:r>
              <a:rPr lang="en-US" sz="1600" dirty="0" err="1" smtClean="0">
                <a:latin typeface="Arial" charset="0"/>
              </a:rPr>
              <a:t>Hydrobromic</a:t>
            </a:r>
            <a:r>
              <a:rPr lang="en-US" sz="1600" dirty="0" smtClean="0">
                <a:latin typeface="Arial" charset="0"/>
              </a:rPr>
              <a:t> acid	</a:t>
            </a:r>
            <a:r>
              <a:rPr lang="en-US" sz="1600" dirty="0" err="1" smtClean="0">
                <a:latin typeface="Arial" charset="0"/>
              </a:rPr>
              <a:t>HBr</a:t>
            </a:r>
            <a:r>
              <a:rPr lang="en-US" sz="1600" baseline="-25000" dirty="0" smtClean="0">
                <a:latin typeface="Arial" charset="0"/>
              </a:rPr>
              <a:t> (</a:t>
            </a:r>
            <a:r>
              <a:rPr lang="en-US" sz="1600" baseline="-25000" dirty="0" err="1" smtClean="0">
                <a:latin typeface="Arial" charset="0"/>
              </a:rPr>
              <a:t>aq</a:t>
            </a:r>
            <a:r>
              <a:rPr lang="en-US" sz="1600" baseline="-25000" dirty="0" smtClean="0">
                <a:latin typeface="Arial" charset="0"/>
              </a:rPr>
              <a:t>)</a:t>
            </a:r>
            <a:endParaRPr lang="en-US" sz="1600" dirty="0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600" dirty="0" smtClean="0">
                <a:latin typeface="Arial" charset="0"/>
              </a:rPr>
              <a:t>	</a:t>
            </a:r>
            <a:r>
              <a:rPr lang="en-US" sz="1600" dirty="0" err="1" smtClean="0">
                <a:latin typeface="Arial" charset="0"/>
              </a:rPr>
              <a:t>Hydroiodic</a:t>
            </a:r>
            <a:r>
              <a:rPr lang="en-US" sz="1600" dirty="0" smtClean="0">
                <a:latin typeface="Arial" charset="0"/>
              </a:rPr>
              <a:t> acid		HI </a:t>
            </a:r>
            <a:r>
              <a:rPr lang="en-US" sz="1600" baseline="-25000" dirty="0" smtClean="0">
                <a:latin typeface="Arial" charset="0"/>
              </a:rPr>
              <a:t>(</a:t>
            </a:r>
            <a:r>
              <a:rPr lang="en-US" sz="1600" baseline="-25000" dirty="0" err="1" smtClean="0">
                <a:latin typeface="Arial" charset="0"/>
              </a:rPr>
              <a:t>aq</a:t>
            </a:r>
            <a:r>
              <a:rPr lang="en-US" sz="1600" baseline="-25000" dirty="0" smtClean="0">
                <a:latin typeface="Arial" charset="0"/>
              </a:rPr>
              <a:t>)</a:t>
            </a:r>
            <a:endParaRPr lang="en-US" sz="1600" dirty="0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600" dirty="0" smtClean="0">
                <a:latin typeface="Arial" charset="0"/>
              </a:rPr>
              <a:t>	</a:t>
            </a:r>
            <a:r>
              <a:rPr lang="en-US" sz="1600" dirty="0" err="1" smtClean="0">
                <a:latin typeface="Arial" charset="0"/>
              </a:rPr>
              <a:t>Perchloric</a:t>
            </a:r>
            <a:r>
              <a:rPr lang="en-US" sz="1600" dirty="0" smtClean="0">
                <a:latin typeface="Arial" charset="0"/>
              </a:rPr>
              <a:t> acid		HClO</a:t>
            </a:r>
            <a:r>
              <a:rPr lang="en-US" sz="1600" baseline="-25000" dirty="0" smtClean="0">
                <a:latin typeface="Arial" charset="0"/>
              </a:rPr>
              <a:t>4 (</a:t>
            </a:r>
            <a:r>
              <a:rPr lang="en-US" sz="1600" baseline="-25000" dirty="0" err="1" smtClean="0">
                <a:latin typeface="Arial" charset="0"/>
              </a:rPr>
              <a:t>aq</a:t>
            </a:r>
            <a:r>
              <a:rPr lang="en-US" sz="1600" baseline="-25000" dirty="0" smtClean="0">
                <a:latin typeface="Arial" charset="0"/>
              </a:rPr>
              <a:t>)</a:t>
            </a:r>
            <a:endParaRPr lang="en-US" sz="1600" dirty="0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600" dirty="0" smtClean="0">
                <a:latin typeface="Arial" charset="0"/>
              </a:rPr>
              <a:t>	</a:t>
            </a:r>
            <a:r>
              <a:rPr lang="en-US" sz="1600" dirty="0" err="1" smtClean="0">
                <a:latin typeface="Arial" charset="0"/>
              </a:rPr>
              <a:t>Chloric</a:t>
            </a:r>
            <a:r>
              <a:rPr lang="en-US" sz="1600" dirty="0" smtClean="0">
                <a:latin typeface="Arial" charset="0"/>
              </a:rPr>
              <a:t> acid		HClO</a:t>
            </a:r>
            <a:r>
              <a:rPr lang="en-US" sz="1600" baseline="-25000" dirty="0" smtClean="0">
                <a:latin typeface="Arial" charset="0"/>
              </a:rPr>
              <a:t>3 (</a:t>
            </a:r>
            <a:r>
              <a:rPr lang="en-US" sz="1600" baseline="-25000" dirty="0" err="1" smtClean="0">
                <a:latin typeface="Arial" charset="0"/>
              </a:rPr>
              <a:t>aq</a:t>
            </a:r>
            <a:r>
              <a:rPr lang="en-US" sz="1600" baseline="-25000" dirty="0" smtClean="0">
                <a:latin typeface="Arial" charset="0"/>
              </a:rPr>
              <a:t>)</a:t>
            </a:r>
            <a:endParaRPr lang="en-US" sz="1600" dirty="0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600" dirty="0" smtClean="0">
                <a:latin typeface="Arial" charset="0"/>
              </a:rPr>
              <a:t>	Nitric acid		HNO</a:t>
            </a:r>
            <a:r>
              <a:rPr lang="en-US" sz="1600" baseline="-25000" dirty="0" smtClean="0">
                <a:latin typeface="Arial" charset="0"/>
              </a:rPr>
              <a:t>3 (</a:t>
            </a:r>
            <a:r>
              <a:rPr lang="en-US" sz="1600" baseline="-25000" dirty="0" err="1" smtClean="0">
                <a:latin typeface="Arial" charset="0"/>
              </a:rPr>
              <a:t>aq</a:t>
            </a:r>
            <a:r>
              <a:rPr lang="en-US" sz="1600" baseline="-25000" dirty="0" smtClean="0">
                <a:latin typeface="Arial" charset="0"/>
              </a:rPr>
              <a:t>)</a:t>
            </a:r>
            <a:endParaRPr lang="en-US" sz="1600" dirty="0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600" dirty="0" smtClean="0">
                <a:latin typeface="Arial" charset="0"/>
              </a:rPr>
              <a:t>	Sulfuric acid		H</a:t>
            </a:r>
            <a:r>
              <a:rPr lang="en-US" sz="1600" baseline="-25000" dirty="0" smtClean="0">
                <a:latin typeface="Arial" charset="0"/>
              </a:rPr>
              <a:t>2</a:t>
            </a:r>
            <a:r>
              <a:rPr lang="en-US" sz="1600" dirty="0" smtClean="0">
                <a:latin typeface="Arial" charset="0"/>
              </a:rPr>
              <a:t>SO</a:t>
            </a:r>
            <a:r>
              <a:rPr lang="en-US" sz="1600" baseline="-25000" dirty="0" smtClean="0">
                <a:latin typeface="Arial" charset="0"/>
              </a:rPr>
              <a:t>4 (</a:t>
            </a:r>
            <a:r>
              <a:rPr lang="en-US" sz="1600" baseline="-25000" dirty="0" err="1" smtClean="0">
                <a:latin typeface="Arial" charset="0"/>
              </a:rPr>
              <a:t>aq</a:t>
            </a:r>
            <a:r>
              <a:rPr lang="en-US" sz="1600" baseline="-25000" dirty="0" smtClean="0">
                <a:latin typeface="Arial" charset="0"/>
              </a:rPr>
              <a:t>)</a:t>
            </a:r>
          </a:p>
          <a:p>
            <a:pPr eaLnBrk="1" hangingPunct="1">
              <a:buFont typeface="Arial" charset="0"/>
              <a:buNone/>
            </a:pPr>
            <a:endParaRPr lang="en-US" sz="1600" dirty="0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endParaRPr lang="en-US" sz="1600" dirty="0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endParaRPr lang="en-US" sz="1600" dirty="0" smtClean="0">
              <a:latin typeface="Arial" charset="0"/>
            </a:endParaRPr>
          </a:p>
        </p:txBody>
      </p:sp>
      <p:sp>
        <p:nvSpPr>
          <p:cNvPr id="5124" name="Rectangle 6"/>
          <p:cNvSpPr>
            <a:spLocks noGrp="1"/>
          </p:cNvSpPr>
          <p:nvPr>
            <p:ph type="body" sz="half" idx="2"/>
          </p:nvPr>
        </p:nvSpPr>
        <p:spPr>
          <a:xfrm>
            <a:off x="4572000" y="1447800"/>
            <a:ext cx="4114800" cy="46783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3600" dirty="0" smtClean="0"/>
              <a:t>	</a:t>
            </a:r>
            <a:r>
              <a:rPr lang="en-US" sz="2400" u="sng" dirty="0" smtClean="0">
                <a:latin typeface="Arial" charset="0"/>
              </a:rPr>
              <a:t>Common Strong Bases</a:t>
            </a:r>
          </a:p>
          <a:p>
            <a:pPr eaLnBrk="1" hangingPunct="1">
              <a:buFont typeface="Arial" charset="0"/>
              <a:buNone/>
            </a:pPr>
            <a:endParaRPr lang="en-US" sz="1200" b="1" dirty="0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b="1" dirty="0" smtClean="0"/>
              <a:t>	</a:t>
            </a:r>
            <a:r>
              <a:rPr lang="en-US" sz="1600" dirty="0" smtClean="0">
                <a:latin typeface="Arial" charset="0"/>
              </a:rPr>
              <a:t>Lithium hydroxide	</a:t>
            </a:r>
            <a:r>
              <a:rPr lang="en-US" sz="1600" dirty="0" err="1" smtClean="0">
                <a:latin typeface="Arial" charset="0"/>
              </a:rPr>
              <a:t>LiOH</a:t>
            </a:r>
            <a:r>
              <a:rPr lang="en-US" sz="1600" baseline="-25000" dirty="0" smtClean="0">
                <a:latin typeface="Arial" charset="0"/>
              </a:rPr>
              <a:t> (</a:t>
            </a:r>
            <a:r>
              <a:rPr lang="en-US" sz="1600" baseline="-25000" dirty="0" err="1" smtClean="0">
                <a:latin typeface="Arial" charset="0"/>
              </a:rPr>
              <a:t>aq</a:t>
            </a:r>
            <a:r>
              <a:rPr lang="en-US" sz="1600" baseline="-25000" dirty="0" smtClean="0">
                <a:latin typeface="Arial" charset="0"/>
              </a:rPr>
              <a:t>) </a:t>
            </a:r>
            <a:endParaRPr lang="en-US" sz="1600" dirty="0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600" dirty="0" smtClean="0">
                <a:latin typeface="Arial" charset="0"/>
              </a:rPr>
              <a:t>	Sodium hydroxide	</a:t>
            </a:r>
            <a:r>
              <a:rPr lang="en-US" sz="1600" dirty="0" err="1" smtClean="0">
                <a:latin typeface="Arial" charset="0"/>
              </a:rPr>
              <a:t>NaOH</a:t>
            </a:r>
            <a:r>
              <a:rPr lang="en-US" sz="1600" dirty="0" smtClean="0">
                <a:latin typeface="Arial" charset="0"/>
              </a:rPr>
              <a:t> </a:t>
            </a:r>
            <a:r>
              <a:rPr lang="en-US" sz="1600" baseline="-25000" dirty="0" smtClean="0">
                <a:latin typeface="Arial" charset="0"/>
              </a:rPr>
              <a:t>(</a:t>
            </a:r>
            <a:r>
              <a:rPr lang="en-US" sz="1600" baseline="-25000" dirty="0" err="1" smtClean="0">
                <a:latin typeface="Arial" charset="0"/>
              </a:rPr>
              <a:t>aq</a:t>
            </a:r>
            <a:r>
              <a:rPr lang="en-US" sz="1600" baseline="-25000" dirty="0" smtClean="0">
                <a:latin typeface="Arial" charset="0"/>
              </a:rPr>
              <a:t>)</a:t>
            </a:r>
            <a:endParaRPr lang="en-US" sz="1600" dirty="0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600" dirty="0" smtClean="0">
                <a:latin typeface="Arial" charset="0"/>
              </a:rPr>
              <a:t>	Potassium hydroxide	KOH </a:t>
            </a:r>
            <a:r>
              <a:rPr lang="en-US" sz="1600" baseline="-25000" dirty="0" smtClean="0">
                <a:latin typeface="Arial" charset="0"/>
              </a:rPr>
              <a:t>(</a:t>
            </a:r>
            <a:r>
              <a:rPr lang="en-US" sz="1600" baseline="-25000" dirty="0" err="1" smtClean="0">
                <a:latin typeface="Arial" charset="0"/>
              </a:rPr>
              <a:t>aq</a:t>
            </a:r>
            <a:r>
              <a:rPr lang="en-US" sz="1600" baseline="-25000" dirty="0" smtClean="0">
                <a:latin typeface="Arial" charset="0"/>
              </a:rPr>
              <a:t>)</a:t>
            </a:r>
            <a:endParaRPr lang="en-US" sz="1600" dirty="0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1600" dirty="0" smtClean="0">
                <a:latin typeface="Arial" charset="0"/>
              </a:rPr>
              <a:t>	Strontium hydroxide	</a:t>
            </a:r>
            <a:r>
              <a:rPr lang="en-US" sz="1600" dirty="0" err="1" smtClean="0">
                <a:latin typeface="Arial" charset="0"/>
              </a:rPr>
              <a:t>Sr</a:t>
            </a:r>
            <a:r>
              <a:rPr lang="en-US" sz="1600" dirty="0" smtClean="0">
                <a:latin typeface="Arial" charset="0"/>
              </a:rPr>
              <a:t>(OH)</a:t>
            </a:r>
            <a:r>
              <a:rPr lang="en-US" sz="1600" baseline="-25000" dirty="0" smtClean="0">
                <a:latin typeface="Arial" charset="0"/>
              </a:rPr>
              <a:t>2</a:t>
            </a:r>
            <a:r>
              <a:rPr lang="en-US" sz="1600" dirty="0" smtClean="0">
                <a:latin typeface="Arial" charset="0"/>
              </a:rPr>
              <a:t> </a:t>
            </a:r>
            <a:r>
              <a:rPr lang="en-US" sz="1600" baseline="-25000" dirty="0" smtClean="0">
                <a:latin typeface="Arial" charset="0"/>
              </a:rPr>
              <a:t>(</a:t>
            </a:r>
            <a:r>
              <a:rPr lang="en-US" sz="1600" baseline="-25000" dirty="0" err="1" smtClean="0">
                <a:latin typeface="Arial" charset="0"/>
              </a:rPr>
              <a:t>aq</a:t>
            </a:r>
            <a:r>
              <a:rPr lang="en-US" sz="1600" baseline="-25000" dirty="0" smtClean="0">
                <a:latin typeface="Arial" charset="0"/>
              </a:rPr>
              <a:t>)</a:t>
            </a:r>
          </a:p>
          <a:p>
            <a:pPr eaLnBrk="1" hangingPunct="1">
              <a:buFont typeface="Arial" charset="0"/>
              <a:buNone/>
            </a:pPr>
            <a:r>
              <a:rPr lang="en-US" sz="1600" dirty="0" smtClean="0">
                <a:latin typeface="Arial" charset="0"/>
              </a:rPr>
              <a:t>	Barium hydroxide	</a:t>
            </a:r>
            <a:r>
              <a:rPr lang="en-US" sz="1600" dirty="0" err="1" smtClean="0">
                <a:latin typeface="Arial" charset="0"/>
              </a:rPr>
              <a:t>Ba</a:t>
            </a:r>
            <a:r>
              <a:rPr lang="en-US" sz="1600" dirty="0" smtClean="0">
                <a:latin typeface="Arial" charset="0"/>
              </a:rPr>
              <a:t>(OH)</a:t>
            </a:r>
            <a:r>
              <a:rPr lang="en-US" sz="1600" baseline="-25000" dirty="0" smtClean="0">
                <a:latin typeface="Arial" charset="0"/>
              </a:rPr>
              <a:t>2</a:t>
            </a:r>
            <a:r>
              <a:rPr lang="en-US" sz="1600" dirty="0" smtClean="0">
                <a:latin typeface="Arial" charset="0"/>
              </a:rPr>
              <a:t> </a:t>
            </a:r>
            <a:r>
              <a:rPr lang="en-US" sz="1600" baseline="-25000" dirty="0" smtClean="0">
                <a:latin typeface="Arial" charset="0"/>
              </a:rPr>
              <a:t>(</a:t>
            </a:r>
            <a:r>
              <a:rPr lang="en-US" sz="1600" baseline="-25000" dirty="0" err="1" smtClean="0">
                <a:latin typeface="Arial" charset="0"/>
              </a:rPr>
              <a:t>aq</a:t>
            </a:r>
            <a:r>
              <a:rPr lang="en-US" sz="1600" baseline="-25000" dirty="0" smtClean="0">
                <a:latin typeface="Arial" charset="0"/>
              </a:rPr>
              <a:t>)</a:t>
            </a:r>
          </a:p>
          <a:p>
            <a:pPr eaLnBrk="1" hangingPunct="1">
              <a:buFont typeface="Arial" charset="0"/>
              <a:buNone/>
            </a:pPr>
            <a:r>
              <a:rPr lang="en-US" sz="1600" dirty="0" smtClean="0">
                <a:latin typeface="Arial" charset="0"/>
              </a:rPr>
              <a:t>	Calcium hydroxide	Ca(OH)</a:t>
            </a:r>
            <a:r>
              <a:rPr lang="en-US" sz="1600" baseline="-25000" dirty="0" smtClean="0">
                <a:latin typeface="Arial" charset="0"/>
              </a:rPr>
              <a:t>2 (</a:t>
            </a:r>
            <a:r>
              <a:rPr lang="en-US" sz="1600" baseline="-25000" dirty="0" err="1" smtClean="0">
                <a:latin typeface="Arial" charset="0"/>
              </a:rPr>
              <a:t>aq</a:t>
            </a:r>
            <a:r>
              <a:rPr lang="en-US" sz="1600" baseline="-25000" dirty="0" smtClean="0">
                <a:latin typeface="Arial" charset="0"/>
              </a:rPr>
              <a:t>)</a:t>
            </a:r>
          </a:p>
          <a:p>
            <a:pPr eaLnBrk="1" hangingPunct="1"/>
            <a:endParaRPr lang="en-US" sz="1600" dirty="0" smtClean="0">
              <a:latin typeface="Arial" charset="0"/>
            </a:endParaRPr>
          </a:p>
          <a:p>
            <a:pPr eaLnBrk="1" hangingPunct="1"/>
            <a:endParaRPr 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Acid Base Reactions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dirty="0" smtClean="0"/>
                  <a:t>Conjugate acid base pair</a:t>
                </a:r>
              </a:p>
              <a:p>
                <a:pPr eaLnBrk="1" hangingPunct="1"/>
                <a:r>
                  <a:rPr lang="en-US" dirty="0" smtClean="0"/>
                  <a:t>	HA  +  B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  <a:sym typeface="Wingdings" pitchFamily="2" charset="2"/>
                      </a:rPr>
                      <m:t>⇌</m:t>
                    </m:r>
                  </m:oMath>
                </a14:m>
                <a:r>
                  <a:rPr lang="en-US" dirty="0" smtClean="0"/>
                  <a:t>  A</a:t>
                </a:r>
                <a:r>
                  <a:rPr lang="en-US" baseline="30000" dirty="0" smtClean="0"/>
                  <a:t>­</a:t>
                </a:r>
                <a:r>
                  <a:rPr lang="en-US" dirty="0" smtClean="0"/>
                  <a:t>  +  BH</a:t>
                </a:r>
                <a:r>
                  <a:rPr lang="en-US" baseline="30000" dirty="0" smtClean="0"/>
                  <a:t>+</a:t>
                </a:r>
              </a:p>
              <a:p>
                <a:pPr eaLnBrk="1" hangingPunct="1"/>
                <a:r>
                  <a:rPr lang="en-US" sz="2400" dirty="0" smtClean="0"/>
                  <a:t>       acid    base   conjugate conjugate</a:t>
                </a:r>
              </a:p>
              <a:p>
                <a:pPr marL="457200" lvl="1" indent="0" eaLnBrk="1" hangingPunct="1"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                              base        acid</a:t>
                </a:r>
              </a:p>
              <a:p>
                <a:pPr eaLnBrk="1" hangingPunct="1"/>
                <a:endParaRPr lang="en-US" dirty="0" smtClean="0"/>
              </a:p>
              <a:p>
                <a:pPr eaLnBrk="1" hangingPunct="1"/>
                <a:r>
                  <a:rPr lang="en-US" dirty="0" smtClean="0"/>
                  <a:t>Acid HA </a:t>
                </a:r>
                <a:r>
                  <a:rPr lang="en-US" dirty="0" smtClean="0">
                    <a:sym typeface="Wingdings" pitchFamily="2" charset="2"/>
                  </a:rPr>
                  <a:t></a:t>
                </a:r>
                <a:r>
                  <a:rPr lang="en-US" dirty="0" smtClean="0"/>
                  <a:t>  Conjugate base A</a:t>
                </a:r>
                <a:r>
                  <a:rPr lang="en-US" baseline="30000" dirty="0" smtClean="0"/>
                  <a:t>­</a:t>
                </a:r>
              </a:p>
              <a:p>
                <a:pPr eaLnBrk="1" hangingPunct="1"/>
                <a:r>
                  <a:rPr lang="en-US" dirty="0" smtClean="0"/>
                  <a:t>Base B </a:t>
                </a:r>
                <a:r>
                  <a:rPr lang="en-US" dirty="0" smtClean="0">
                    <a:sym typeface="Wingdings" pitchFamily="2" charset="2"/>
                  </a:rPr>
                  <a:t></a:t>
                </a:r>
                <a:r>
                  <a:rPr lang="en-US" dirty="0" smtClean="0"/>
                  <a:t>  Conjugate acid BH</a:t>
                </a:r>
                <a:r>
                  <a:rPr lang="en-US" baseline="30000" dirty="0" smtClean="0"/>
                  <a:t>+</a:t>
                </a:r>
              </a:p>
            </p:txBody>
          </p:sp>
        </mc:Choice>
        <mc:Fallback xmlns="">
          <p:sp>
            <p:nvSpPr>
              <p:cNvPr id="153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 descr="hein14e_figun_15_p338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47" y="1981198"/>
            <a:ext cx="4938712" cy="344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hein14e_figun_15_p338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637" y="1776781"/>
            <a:ext cx="4043363" cy="385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How do acids and bases react with litmus paper?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46160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FG14_07-02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175" y="1371600"/>
            <a:ext cx="894080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2600" dirty="0" smtClean="0"/>
              <a:t>How does a </a:t>
            </a:r>
            <a:r>
              <a:rPr lang="en-US" sz="2600" dirty="0" err="1" smtClean="0"/>
              <a:t>Br</a:t>
            </a:r>
            <a:r>
              <a:rPr lang="en-US" sz="2600" dirty="0" err="1" smtClean="0">
                <a:cs typeface="Times New Roman"/>
              </a:rPr>
              <a:t>ønsted</a:t>
            </a:r>
            <a:r>
              <a:rPr lang="en-US" sz="2600" dirty="0" smtClean="0">
                <a:cs typeface="Times New Roman"/>
              </a:rPr>
              <a:t>-Lowry acid-base reaction work?  </a:t>
            </a:r>
            <a:endParaRPr lang="en-US" sz="2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FG14_07-01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88646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2600" smtClean="0"/>
              <a:t>How does a Br</a:t>
            </a:r>
            <a:r>
              <a:rPr lang="en-US" sz="2600" smtClean="0">
                <a:cs typeface="Times New Roman"/>
              </a:rPr>
              <a:t>ønsted-Lowry acid-base reaction work?  </a:t>
            </a:r>
            <a:endParaRPr lang="en-US" sz="2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FG14_07-03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9017000" cy="18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2600" smtClean="0"/>
              <a:t>How does a Br</a:t>
            </a:r>
            <a:r>
              <a:rPr lang="en-US" sz="2600" smtClean="0">
                <a:cs typeface="Times New Roman"/>
              </a:rPr>
              <a:t>ønsted-Lowry acid-base reaction work?  </a:t>
            </a:r>
            <a:endParaRPr lang="en-US" sz="26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Why does water react with itself?</a:t>
            </a:r>
            <a:endParaRPr lang="en-US" sz="4000" dirty="0"/>
          </a:p>
        </p:txBody>
      </p:sp>
      <p:pic>
        <p:nvPicPr>
          <p:cNvPr id="19458" name="Picture 4" descr="FG14_14-02un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905000"/>
            <a:ext cx="8229600" cy="1573213"/>
          </a:xfr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 pure water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69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0" y="1828800"/>
                <a:ext cx="6172200" cy="2971800"/>
              </a:xfrm>
            </p:spPr>
            <p:txBody>
              <a:bodyPr/>
              <a:lstStyle/>
              <a:p>
                <a:pPr eaLnBrk="1" hangingPunct="1"/>
                <a:r>
                  <a:rPr lang="en-US" sz="2800" dirty="0" smtClean="0"/>
                  <a:t>H</a:t>
                </a:r>
                <a:r>
                  <a:rPr lang="en-US" sz="2800" baseline="-25000" dirty="0" smtClean="0"/>
                  <a:t>2</a:t>
                </a:r>
                <a:r>
                  <a:rPr lang="en-US" sz="2800" dirty="0" smtClean="0"/>
                  <a:t>O </a:t>
                </a:r>
                <a:r>
                  <a:rPr lang="en-US" sz="2800" baseline="-25000" dirty="0" smtClean="0"/>
                  <a:t>(l) </a:t>
                </a:r>
                <a:r>
                  <a:rPr lang="en-US" sz="2800" dirty="0" smtClean="0"/>
                  <a:t>+ H</a:t>
                </a:r>
                <a:r>
                  <a:rPr lang="en-US" sz="2800" baseline="-25000" dirty="0" smtClean="0"/>
                  <a:t>2</a:t>
                </a:r>
                <a:r>
                  <a:rPr lang="en-US" sz="2800" dirty="0" smtClean="0"/>
                  <a:t>O </a:t>
                </a:r>
                <a:r>
                  <a:rPr lang="en-US" sz="2800" baseline="-25000" dirty="0" smtClean="0"/>
                  <a:t>(l)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  <a:ea typeface="Cambria Math"/>
                        <a:sym typeface="Wingdings 3"/>
                      </a:rPr>
                      <m:t>⇌</m:t>
                    </m:r>
                  </m:oMath>
                </a14:m>
                <a:r>
                  <a:rPr lang="en-US" sz="2800" dirty="0" smtClean="0"/>
                  <a:t> H</a:t>
                </a:r>
                <a:r>
                  <a:rPr lang="en-US" sz="2800" baseline="-25000" dirty="0" smtClean="0"/>
                  <a:t>3</a:t>
                </a:r>
                <a:r>
                  <a:rPr lang="en-US" sz="2800" dirty="0" smtClean="0"/>
                  <a:t>O</a:t>
                </a:r>
                <a:r>
                  <a:rPr lang="en-US" sz="2800" baseline="30000" dirty="0" smtClean="0"/>
                  <a:t>+ </a:t>
                </a:r>
                <a:r>
                  <a:rPr lang="en-US" sz="2800" baseline="-25000" dirty="0" smtClean="0"/>
                  <a:t>(</a:t>
                </a:r>
                <a:r>
                  <a:rPr lang="en-US" sz="2800" baseline="-25000" dirty="0" err="1" smtClean="0"/>
                  <a:t>aq</a:t>
                </a:r>
                <a:r>
                  <a:rPr lang="en-US" sz="2800" baseline="-25000" dirty="0" smtClean="0"/>
                  <a:t>)</a:t>
                </a:r>
                <a:r>
                  <a:rPr lang="en-US" sz="2800" dirty="0" smtClean="0"/>
                  <a:t> + OH</a:t>
                </a:r>
                <a:r>
                  <a:rPr lang="en-US" sz="2800" baseline="30000" dirty="0" smtClean="0"/>
                  <a:t>­ </a:t>
                </a:r>
                <a:r>
                  <a:rPr lang="en-US" sz="2800" baseline="-25000" dirty="0" smtClean="0"/>
                  <a:t>(</a:t>
                </a:r>
                <a:r>
                  <a:rPr lang="en-US" sz="2800" baseline="-25000" dirty="0" err="1" smtClean="0"/>
                  <a:t>aq</a:t>
                </a:r>
                <a:r>
                  <a:rPr lang="en-US" sz="2800" baseline="-25000" dirty="0" smtClean="0"/>
                  <a:t>)</a:t>
                </a:r>
              </a:p>
              <a:p>
                <a:pPr eaLnBrk="1" hangingPunct="1"/>
                <a:endParaRPr lang="en-US" sz="2800" dirty="0" smtClean="0"/>
              </a:p>
              <a:p>
                <a:pPr eaLnBrk="1" hangingPunct="1"/>
                <a:r>
                  <a:rPr lang="en-US" sz="2800" dirty="0" smtClean="0"/>
                  <a:t>[H</a:t>
                </a:r>
                <a:r>
                  <a:rPr lang="en-US" sz="2800" baseline="-25000" dirty="0" smtClean="0"/>
                  <a:t>3</a:t>
                </a:r>
                <a:r>
                  <a:rPr lang="en-US" sz="2800" dirty="0" smtClean="0"/>
                  <a:t>O</a:t>
                </a:r>
                <a:r>
                  <a:rPr lang="en-US" sz="2800" baseline="30000" dirty="0" smtClean="0"/>
                  <a:t>+</a:t>
                </a:r>
                <a:r>
                  <a:rPr lang="en-US" sz="2800" dirty="0" smtClean="0"/>
                  <a:t>] = [OH</a:t>
                </a:r>
                <a:r>
                  <a:rPr lang="en-US" sz="2800" baseline="30000" dirty="0" smtClean="0">
                    <a:sym typeface="Symbol" pitchFamily="18" charset="2"/>
                  </a:rPr>
                  <a:t></a:t>
                </a:r>
                <a:r>
                  <a:rPr lang="en-US" sz="2800" dirty="0" smtClean="0"/>
                  <a:t>] = 1.0 x 10</a:t>
                </a:r>
                <a:r>
                  <a:rPr lang="en-US" sz="2800" baseline="30000" dirty="0" smtClean="0"/>
                  <a:t>-7</a:t>
                </a:r>
                <a:r>
                  <a:rPr lang="en-US" sz="2800" dirty="0" smtClean="0"/>
                  <a:t> M</a:t>
                </a:r>
              </a:p>
              <a:p>
                <a:pPr eaLnBrk="1" hangingPunct="1"/>
                <a:endParaRPr lang="en-US" sz="2800" dirty="0" smtClean="0"/>
              </a:p>
              <a:p>
                <a:pPr eaLnBrk="1" hangingPunct="1"/>
                <a:r>
                  <a:rPr lang="en-US" sz="2800" dirty="0" smtClean="0"/>
                  <a:t>[H</a:t>
                </a:r>
                <a:r>
                  <a:rPr lang="en-US" sz="2800" baseline="-25000" dirty="0" smtClean="0"/>
                  <a:t>3</a:t>
                </a:r>
                <a:r>
                  <a:rPr lang="en-US" sz="2800" dirty="0" smtClean="0"/>
                  <a:t>O</a:t>
                </a:r>
                <a:r>
                  <a:rPr lang="en-US" sz="2800" baseline="30000" dirty="0" smtClean="0"/>
                  <a:t>+</a:t>
                </a:r>
                <a:r>
                  <a:rPr lang="en-US" sz="2800" dirty="0" smtClean="0"/>
                  <a:t>] </a:t>
                </a:r>
                <a:r>
                  <a:rPr lang="en-US" sz="2800" dirty="0" smtClean="0">
                    <a:sym typeface="Symbol" pitchFamily="18" charset="2"/>
                  </a:rPr>
                  <a:t></a:t>
                </a:r>
                <a:r>
                  <a:rPr lang="en-US" sz="2800" dirty="0" smtClean="0"/>
                  <a:t> [OH</a:t>
                </a:r>
                <a:r>
                  <a:rPr lang="en-US" sz="2800" baseline="30000" dirty="0" smtClean="0">
                    <a:sym typeface="Symbol" pitchFamily="18" charset="2"/>
                  </a:rPr>
                  <a:t></a:t>
                </a:r>
                <a:r>
                  <a:rPr lang="en-US" sz="2800" dirty="0" smtClean="0"/>
                  <a:t>] = 1.0 x 10</a:t>
                </a:r>
                <a:r>
                  <a:rPr lang="en-US" sz="2800" baseline="30000" dirty="0" smtClean="0"/>
                  <a:t>-14</a:t>
                </a:r>
                <a:r>
                  <a:rPr lang="en-US" sz="2800" dirty="0" smtClean="0"/>
                  <a:t> M</a:t>
                </a:r>
                <a:r>
                  <a:rPr lang="en-US" sz="2800" baseline="30000" dirty="0" smtClean="0"/>
                  <a:t>2</a:t>
                </a:r>
              </a:p>
            </p:txBody>
          </p:sp>
        </mc:Choice>
        <mc:Fallback xmlns="">
          <p:sp>
            <p:nvSpPr>
              <p:cNvPr id="296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0" y="1828800"/>
                <a:ext cx="6172200" cy="2971800"/>
              </a:xfrm>
              <a:blipFill rotWithShape="1">
                <a:blip r:embed="rId2"/>
                <a:stretch>
                  <a:fillRect l="-1678" t="-2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700" name="Picture 4" descr="fg15_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b="3598"/>
          <a:stretch>
            <a:fillRect/>
          </a:stretch>
        </p:blipFill>
        <p:spPr>
          <a:xfrm>
            <a:off x="6075363" y="1752600"/>
            <a:ext cx="3068637" cy="3840163"/>
          </a:xfr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How does [H</a:t>
            </a:r>
            <a:r>
              <a:rPr lang="en-US" sz="4000" baseline="-25000" dirty="0" smtClean="0"/>
              <a:t>3</a:t>
            </a:r>
            <a:r>
              <a:rPr lang="en-US" sz="4000" dirty="0" smtClean="0"/>
              <a:t>O</a:t>
            </a:r>
            <a:r>
              <a:rPr lang="en-US" sz="4000" baseline="30000" dirty="0" smtClean="0"/>
              <a:t>+</a:t>
            </a:r>
            <a:r>
              <a:rPr lang="en-US" sz="4000" dirty="0" smtClean="0"/>
              <a:t>] and [OH</a:t>
            </a:r>
            <a:r>
              <a:rPr lang="en-US" sz="4000" baseline="30000" dirty="0" smtClean="0"/>
              <a:t>-</a:t>
            </a:r>
            <a:r>
              <a:rPr lang="en-US" sz="4000" dirty="0" smtClean="0"/>
              <a:t>] differ?</a:t>
            </a:r>
            <a:endParaRPr lang="en-US" sz="4000" baseline="30000" dirty="0"/>
          </a:p>
        </p:txBody>
      </p:sp>
      <p:pic>
        <p:nvPicPr>
          <p:cNvPr id="5" name="Picture 7" descr="14_04_Fig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882869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-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w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proton ion concentration of vinegar is 2.1 x 10</a:t>
            </a:r>
            <a:r>
              <a:rPr lang="en-US" baseline="30000" dirty="0" smtClean="0"/>
              <a:t>-3</a:t>
            </a:r>
            <a:r>
              <a:rPr lang="en-US" dirty="0" smtClean="0"/>
              <a:t> M at 25 °C, what is the hydroxide ion concentration? 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What does the pH scale tell us?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6019800" cy="1981200"/>
          </a:xfrm>
        </p:spPr>
        <p:txBody>
          <a:bodyPr/>
          <a:lstStyle/>
          <a:p>
            <a:pPr eaLnBrk="1" hangingPunct="1"/>
            <a:r>
              <a:rPr lang="en-US" dirty="0" smtClean="0"/>
              <a:t>	pH = 7 </a:t>
            </a:r>
            <a:r>
              <a:rPr lang="en-US" dirty="0" smtClean="0">
                <a:sym typeface="Wingdings" pitchFamily="2" charset="2"/>
              </a:rPr>
              <a:t></a:t>
            </a:r>
            <a:r>
              <a:rPr lang="en-US" dirty="0" smtClean="0"/>
              <a:t> neutral</a:t>
            </a:r>
          </a:p>
          <a:p>
            <a:pPr eaLnBrk="1" hangingPunct="1"/>
            <a:r>
              <a:rPr lang="en-US" dirty="0" smtClean="0"/>
              <a:t>	pH &gt; 7 </a:t>
            </a:r>
            <a:r>
              <a:rPr lang="en-US" dirty="0" smtClean="0">
                <a:sym typeface="Wingdings" pitchFamily="2" charset="2"/>
              </a:rPr>
              <a:t></a:t>
            </a:r>
            <a:r>
              <a:rPr lang="en-US" dirty="0" smtClean="0"/>
              <a:t> basic solution</a:t>
            </a:r>
          </a:p>
          <a:p>
            <a:pPr eaLnBrk="1" hangingPunct="1"/>
            <a:r>
              <a:rPr lang="en-US" dirty="0" smtClean="0"/>
              <a:t>	pH &lt; 7 </a:t>
            </a:r>
            <a:r>
              <a:rPr lang="en-US" dirty="0" smtClean="0">
                <a:sym typeface="Wingdings" pitchFamily="2" charset="2"/>
              </a:rPr>
              <a:t></a:t>
            </a:r>
            <a:r>
              <a:rPr lang="en-US" dirty="0" smtClean="0"/>
              <a:t> acidic solution</a:t>
            </a:r>
          </a:p>
        </p:txBody>
      </p:sp>
      <p:pic>
        <p:nvPicPr>
          <p:cNvPr id="4" name="Picture 8" descr="14_06_Fig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352800"/>
            <a:ext cx="8467319" cy="30337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8229600" cy="3886200"/>
          </a:xfrm>
        </p:spPr>
        <p:txBody>
          <a:bodyPr/>
          <a:lstStyle/>
          <a:p>
            <a:pPr eaLnBrk="1" hangingPunct="1"/>
            <a:r>
              <a:rPr lang="en-US" smtClean="0"/>
              <a:t>pH is a method used to describe the concentration of H</a:t>
            </a:r>
            <a:r>
              <a:rPr lang="en-US" baseline="-25000" smtClean="0"/>
              <a:t>3</a:t>
            </a:r>
            <a:r>
              <a:rPr lang="en-US" smtClean="0"/>
              <a:t>O</a:t>
            </a:r>
            <a:r>
              <a:rPr lang="en-US" baseline="30000" smtClean="0"/>
              <a:t>+</a:t>
            </a:r>
            <a:r>
              <a:rPr lang="en-US" smtClean="0"/>
              <a:t>(H</a:t>
            </a:r>
            <a:r>
              <a:rPr lang="en-US" baseline="30000" smtClean="0"/>
              <a:t>+</a:t>
            </a:r>
            <a:r>
              <a:rPr lang="en-US" smtClean="0"/>
              <a:t>) in a solution easily. 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pH  =  ­log[H</a:t>
            </a:r>
            <a:r>
              <a:rPr lang="en-US" baseline="-25000" smtClean="0"/>
              <a:t>3</a:t>
            </a:r>
            <a:r>
              <a:rPr lang="en-US" smtClean="0"/>
              <a:t>O</a:t>
            </a:r>
            <a:r>
              <a:rPr lang="en-US" baseline="30000" smtClean="0"/>
              <a:t>+</a:t>
            </a:r>
            <a:r>
              <a:rPr lang="en-US" smtClean="0"/>
              <a:t>]	</a:t>
            </a:r>
          </a:p>
          <a:p>
            <a:pPr lvl="1" eaLnBrk="1" hangingPunct="1"/>
            <a:r>
              <a:rPr lang="en-US" smtClean="0"/>
              <a:t>where [H</a:t>
            </a:r>
            <a:r>
              <a:rPr lang="en-US" baseline="-25000" smtClean="0"/>
              <a:t>3</a:t>
            </a:r>
            <a:r>
              <a:rPr lang="en-US" smtClean="0"/>
              <a:t>O</a:t>
            </a:r>
            <a:r>
              <a:rPr lang="en-US" baseline="30000" smtClean="0"/>
              <a:t>+</a:t>
            </a:r>
            <a:r>
              <a:rPr lang="en-US" smtClean="0"/>
              <a:t>] = concentration of H</a:t>
            </a:r>
            <a:r>
              <a:rPr lang="en-US" baseline="-25000" smtClean="0"/>
              <a:t>3</a:t>
            </a:r>
            <a:r>
              <a:rPr lang="en-US" smtClean="0"/>
              <a:t>O</a:t>
            </a:r>
            <a:r>
              <a:rPr lang="en-US" baseline="30000" smtClean="0"/>
              <a:t>+</a:t>
            </a:r>
            <a:r>
              <a:rPr lang="en-US" smtClean="0"/>
              <a:t> in mol/L or molarity (M)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fg15_01"/>
          <p:cNvPicPr>
            <a:picLocks noChangeAspect="1" noChangeArrowheads="1"/>
          </p:cNvPicPr>
          <p:nvPr/>
        </p:nvPicPr>
        <p:blipFill>
          <a:blip r:embed="rId2" cstate="print"/>
          <a:srcRect b="4890"/>
          <a:stretch>
            <a:fillRect/>
          </a:stretch>
        </p:blipFill>
        <p:spPr bwMode="auto">
          <a:xfrm>
            <a:off x="1905000" y="0"/>
            <a:ext cx="6103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 descr="hein14e_figun_15_p338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620814"/>
            <a:ext cx="4043363" cy="385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05355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14_06_Fig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8679999" cy="3109913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pH measured?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Classify each of the following foods as acidic, basic or neutral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096000" cy="4525963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egg white, pH = 7.9</a:t>
            </a:r>
          </a:p>
          <a:p>
            <a:pPr eaLnBrk="1" hangingPunct="1"/>
            <a:r>
              <a:rPr lang="en-US" dirty="0" smtClean="0"/>
              <a:t>maple syrup, pH = 7.0</a:t>
            </a:r>
          </a:p>
          <a:p>
            <a:pPr eaLnBrk="1" hangingPunct="1"/>
            <a:r>
              <a:rPr lang="en-US" dirty="0" smtClean="0"/>
              <a:t>champagne, pH = 3.8</a:t>
            </a:r>
          </a:p>
          <a:p>
            <a:pPr eaLnBrk="1" hangingPunct="1"/>
            <a:r>
              <a:rPr lang="en-US" dirty="0" smtClean="0"/>
              <a:t>sour milk, pH = 6.2</a:t>
            </a:r>
          </a:p>
          <a:p>
            <a:pPr eaLnBrk="1" hangingPunct="1"/>
            <a:r>
              <a:rPr lang="en-US" dirty="0" smtClean="0"/>
              <a:t>lime juice, pH = 1.8</a:t>
            </a:r>
          </a:p>
          <a:p>
            <a:pPr eaLnBrk="1" hangingPunct="1"/>
            <a:r>
              <a:rPr lang="en-US" dirty="0" smtClean="0"/>
              <a:t>tomato juice, pH = 4.1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Classify each of the following foods as acidic, basic or neutral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egg white, pH = 7.9</a:t>
            </a:r>
          </a:p>
          <a:p>
            <a:pPr eaLnBrk="1" hangingPunct="1"/>
            <a:r>
              <a:rPr lang="en-US" dirty="0" smtClean="0"/>
              <a:t>maple syrup, pH = 7.0</a:t>
            </a:r>
          </a:p>
          <a:p>
            <a:pPr eaLnBrk="1" hangingPunct="1"/>
            <a:r>
              <a:rPr lang="en-US" dirty="0" smtClean="0"/>
              <a:t>champagne, pH = 3.8</a:t>
            </a:r>
          </a:p>
          <a:p>
            <a:pPr eaLnBrk="1" hangingPunct="1"/>
            <a:r>
              <a:rPr lang="en-US" dirty="0" smtClean="0"/>
              <a:t>sour milk, pH = 6.2</a:t>
            </a:r>
          </a:p>
          <a:p>
            <a:pPr eaLnBrk="1" hangingPunct="1"/>
            <a:r>
              <a:rPr lang="en-US" dirty="0" smtClean="0"/>
              <a:t>lime juice, pH = 1.8</a:t>
            </a:r>
          </a:p>
          <a:p>
            <a:pPr eaLnBrk="1" hangingPunct="1"/>
            <a:r>
              <a:rPr lang="en-US" dirty="0" smtClean="0"/>
              <a:t>tomato juice, pH = 4.1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Basic</a:t>
            </a:r>
          </a:p>
          <a:p>
            <a:r>
              <a:rPr lang="en-US" dirty="0" smtClean="0"/>
              <a:t>Neutral</a:t>
            </a:r>
          </a:p>
          <a:p>
            <a:r>
              <a:rPr lang="en-US" dirty="0" smtClean="0"/>
              <a:t>Acidic</a:t>
            </a:r>
          </a:p>
          <a:p>
            <a:r>
              <a:rPr lang="en-US" dirty="0" smtClean="0"/>
              <a:t>Acidic</a:t>
            </a:r>
          </a:p>
          <a:p>
            <a:r>
              <a:rPr lang="en-US" dirty="0" smtClean="0"/>
              <a:t>Acidic</a:t>
            </a:r>
          </a:p>
          <a:p>
            <a:r>
              <a:rPr lang="en-US" dirty="0" smtClean="0"/>
              <a:t>Acidic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- pH</a:t>
            </a:r>
            <a:endParaRPr lang="en-US" dirty="0"/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Find the pH of coffee when the hydrogen ion concentration is 0.0010 M.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- pH</a:t>
            </a:r>
            <a:endParaRPr lang="en-US" dirty="0"/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bottle of table wine has [H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30000" dirty="0" smtClean="0"/>
              <a:t>+</a:t>
            </a:r>
            <a:r>
              <a:rPr lang="en-US" dirty="0" smtClean="0"/>
              <a:t>] = 3.2 x 10</a:t>
            </a:r>
            <a:r>
              <a:rPr lang="en-US" baseline="30000" dirty="0" smtClean="0"/>
              <a:t>-4</a:t>
            </a:r>
            <a:r>
              <a:rPr lang="en-US" dirty="0" smtClean="0"/>
              <a:t> M. After one month the [H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30000" dirty="0" smtClean="0"/>
              <a:t>+</a:t>
            </a:r>
            <a:r>
              <a:rPr lang="en-US" dirty="0" smtClean="0"/>
              <a:t>] rises to 1.0 x 10</a:t>
            </a:r>
            <a:r>
              <a:rPr lang="en-US" baseline="30000" dirty="0" smtClean="0"/>
              <a:t>-3</a:t>
            </a:r>
            <a:r>
              <a:rPr lang="en-US" dirty="0" smtClean="0"/>
              <a:t> M. Calculate the pH of the new and old bottle of wine and explain the changes observed.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pH and </a:t>
            </a:r>
            <a:r>
              <a:rPr lang="en-US" dirty="0" err="1" smtClean="0"/>
              <a:t>pOH</a:t>
            </a:r>
            <a:endParaRPr lang="en-US" dirty="0"/>
          </a:p>
        </p:txBody>
      </p:sp>
      <p:graphicFrame>
        <p:nvGraphicFramePr>
          <p:cNvPr id="27836" name="Group 18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2362200"/>
                <a:gridCol w="2362200"/>
                <a:gridCol w="1828800"/>
                <a:gridCol w="1676400"/>
              </a:tblGrid>
              <a:tr h="904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[H</a:t>
                      </a:r>
                      <a:r>
                        <a:rPr kumimoji="0" lang="en-US" sz="36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3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[OH</a:t>
                      </a:r>
                      <a:r>
                        <a:rPr kumimoji="0" lang="en-US" sz="3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5.98 x 10</a:t>
                      </a:r>
                      <a:r>
                        <a:rPr kumimoji="0" lang="en-US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-11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9.63 x 10</a:t>
                      </a:r>
                      <a:r>
                        <a:rPr kumimoji="0" lang="en-US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-5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</a:t>
                      </a:r>
                      <a:r>
                        <a:rPr kumimoji="0" lang="en-US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9.092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14_11_Table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225" y="914400"/>
            <a:ext cx="8867775" cy="3084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Are ionic compounds conductive? </a:t>
            </a:r>
            <a:endParaRPr lang="en-US" sz="4200" dirty="0"/>
          </a:p>
        </p:txBody>
      </p:sp>
      <p:grpSp>
        <p:nvGrpSpPr>
          <p:cNvPr id="5" name="Group 12"/>
          <p:cNvGrpSpPr>
            <a:grpSpLocks noGrp="1"/>
          </p:cNvGrpSpPr>
          <p:nvPr/>
        </p:nvGrpSpPr>
        <p:grpSpPr bwMode="auto">
          <a:xfrm>
            <a:off x="457200" y="1600200"/>
            <a:ext cx="4038600" cy="4525963"/>
            <a:chOff x="1728" y="1776"/>
            <a:chExt cx="2736" cy="2294"/>
          </a:xfrm>
        </p:grpSpPr>
        <p:pic>
          <p:nvPicPr>
            <p:cNvPr id="6" name="Picture 13" descr="12_Pg369_UnFigur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08" y="1776"/>
              <a:ext cx="1434" cy="1760"/>
            </a:xfrm>
            <a:prstGeom prst="rect">
              <a:avLst/>
            </a:prstGeom>
            <a:noFill/>
          </p:spPr>
        </p:pic>
        <p:sp>
          <p:nvSpPr>
            <p:cNvPr id="7" name="Text Box 14"/>
            <p:cNvSpPr txBox="1">
              <a:spLocks noChangeArrowheads="1"/>
            </p:cNvSpPr>
            <p:nvPr/>
          </p:nvSpPr>
          <p:spPr bwMode="auto">
            <a:xfrm>
              <a:off x="1728" y="3504"/>
              <a:ext cx="2736" cy="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dirty="0">
                  <a:solidFill>
                    <a:schemeClr val="tx2"/>
                  </a:solidFill>
                </a:rPr>
                <a:t>A strong electrolyte in an aqueous solution completely dissociates into ions.</a:t>
              </a:r>
            </a:p>
          </p:txBody>
        </p:sp>
      </p:grpSp>
      <p:grpSp>
        <p:nvGrpSpPr>
          <p:cNvPr id="8" name="Group 13"/>
          <p:cNvGrpSpPr>
            <a:grpSpLocks noGrp="1"/>
          </p:cNvGrpSpPr>
          <p:nvPr/>
        </p:nvGrpSpPr>
        <p:grpSpPr bwMode="auto">
          <a:xfrm>
            <a:off x="4648200" y="1600200"/>
            <a:ext cx="4038600" cy="4525963"/>
            <a:chOff x="3840" y="1046"/>
            <a:chExt cx="1824" cy="2438"/>
          </a:xfrm>
        </p:grpSpPr>
        <p:pic>
          <p:nvPicPr>
            <p:cNvPr id="9" name="Picture 11" descr="12_Pg370_UnFigure_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27" y="1046"/>
              <a:ext cx="1545" cy="1930"/>
            </a:xfrm>
            <a:prstGeom prst="rect">
              <a:avLst/>
            </a:prstGeom>
            <a:noFill/>
          </p:spPr>
        </p:pic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3840" y="3024"/>
              <a:ext cx="1824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chemeClr val="tx2"/>
                  </a:solidFill>
                </a:rPr>
                <a:t>The weak electrolyte in an aqueous solution forms mostly molecules and a few ions.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75999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 descr="hein14e_fig_15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10192"/>
            <a:ext cx="5776397" cy="506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What is different about these solutions?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180455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 descr="hein14e_tab_15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2082800"/>
            <a:ext cx="8501063" cy="268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8970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83" name="Group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480348"/>
              </p:ext>
            </p:extLst>
          </p:nvPr>
        </p:nvGraphicFramePr>
        <p:xfrm>
          <a:off x="685800" y="1524000"/>
          <a:ext cx="7772400" cy="2267464"/>
        </p:xfrm>
        <a:graphic>
          <a:graphicData uri="http://schemas.openxmlformats.org/drawingml/2006/table">
            <a:tbl>
              <a:tblPr/>
              <a:tblGrid>
                <a:gridCol w="914400"/>
                <a:gridCol w="1828800"/>
                <a:gridCol w="2590800"/>
                <a:gridCol w="2438400"/>
              </a:tblGrid>
              <a:tr h="452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Arrhenius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Brønsted-Lowry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Lewis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04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Acid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Forms H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in solution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proton donor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Electron-pair acceptor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53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Base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Forms OH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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in solution</a:t>
                      </a:r>
                      <a:endParaRPr kumimoji="0" lang="en-US" sz="2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proton acceptor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Electron-pair donor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16" name="Text Box 64"/>
          <p:cNvSpPr txBox="1">
            <a:spLocks noChangeArrowheads="1"/>
          </p:cNvSpPr>
          <p:nvPr/>
        </p:nvSpPr>
        <p:spPr bwMode="auto">
          <a:xfrm>
            <a:off x="685800" y="457199"/>
            <a:ext cx="7772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dirty="0" smtClean="0"/>
              <a:t>What are the general acid-base definitions?</a:t>
            </a:r>
            <a:endParaRPr lang="en-US" sz="30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Are covalent compounds conductive?</a:t>
            </a:r>
            <a:endParaRPr lang="en-US" sz="3800" dirty="0"/>
          </a:p>
        </p:txBody>
      </p:sp>
      <p:pic>
        <p:nvPicPr>
          <p:cNvPr id="15363" name="Picture 12" descr="fg14_0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676400"/>
            <a:ext cx="3146425" cy="4221163"/>
          </a:xfrm>
          <a:noFill/>
        </p:spPr>
      </p:pic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181600" y="1676400"/>
            <a:ext cx="3276600" cy="3979863"/>
            <a:chOff x="3600" y="891"/>
            <a:chExt cx="2064" cy="2507"/>
          </a:xfrm>
        </p:grpSpPr>
        <p:pic>
          <p:nvPicPr>
            <p:cNvPr id="5" name="Picture 8" descr="12_Pg370_UnFigure_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48" y="891"/>
              <a:ext cx="1756" cy="2181"/>
            </a:xfrm>
            <a:prstGeom prst="rect">
              <a:avLst/>
            </a:prstGeom>
            <a:noFill/>
          </p:spPr>
        </p:pic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3600" y="3072"/>
              <a:ext cx="206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chemeClr val="tx2"/>
                  </a:solidFill>
                </a:rPr>
                <a:t>A nonelectrolyte in an aqueous solution produces only molecules.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66831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- </a:t>
            </a:r>
            <a:r>
              <a:rPr lang="en-US" dirty="0" err="1" smtClean="0"/>
              <a:t>Stoichiometry</a:t>
            </a:r>
            <a:endParaRPr lang="en-US" dirty="0"/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How much of a 0.5223 M solution of </a:t>
            </a:r>
            <a:r>
              <a:rPr lang="en-US" altLang="zh-CN" dirty="0" err="1" smtClean="0"/>
              <a:t>NaOH</a:t>
            </a:r>
            <a:r>
              <a:rPr lang="en-US" altLang="zh-CN" dirty="0" smtClean="0"/>
              <a:t> is required to completely react with 3.457 g of oxalic acid (H</a:t>
            </a:r>
            <a:r>
              <a:rPr lang="en-US" altLang="zh-CN" baseline="-25000" dirty="0" smtClean="0"/>
              <a:t>2</a:t>
            </a:r>
            <a:r>
              <a:rPr lang="en-US" altLang="zh-CN" dirty="0" smtClean="0"/>
              <a:t>C</a:t>
            </a:r>
            <a:r>
              <a:rPr lang="en-US" altLang="zh-CN" baseline="-25000" dirty="0" smtClean="0"/>
              <a:t>2</a:t>
            </a:r>
            <a:r>
              <a:rPr lang="en-US" altLang="zh-CN" dirty="0" smtClean="0"/>
              <a:t>O</a:t>
            </a:r>
            <a:r>
              <a:rPr lang="en-US" altLang="zh-CN" baseline="-25000" dirty="0" smtClean="0"/>
              <a:t>4</a:t>
            </a:r>
            <a:r>
              <a:rPr lang="en-US" altLang="zh-CN" dirty="0" smtClean="0"/>
              <a:t>)? </a:t>
            </a:r>
            <a:endParaRPr lang="en-US" dirty="0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- </a:t>
            </a:r>
            <a:r>
              <a:rPr lang="en-US" dirty="0" err="1" smtClean="0"/>
              <a:t>Stoichiometry</a:t>
            </a:r>
            <a:endParaRPr lang="en-US" dirty="0"/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SimSun" pitchFamily="2" charset="-122"/>
              </a:rPr>
              <a:t>If 58.7 mL of HCl solution were used to titrate 1.077 g of NaOH, what was the molarity of the HCl solution? </a:t>
            </a:r>
            <a:endParaRPr lang="en-US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- </a:t>
            </a:r>
            <a:r>
              <a:rPr lang="en-US" dirty="0" err="1" smtClean="0"/>
              <a:t>Stoichiometry</a:t>
            </a:r>
            <a:endParaRPr lang="en-US" dirty="0"/>
          </a:p>
        </p:txBody>
      </p:sp>
      <p:sp>
        <p:nvSpPr>
          <p:cNvPr id="3686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A 25.00 </a:t>
            </a:r>
            <a:r>
              <a:rPr lang="en-US" dirty="0" err="1" smtClean="0"/>
              <a:t>mL</a:t>
            </a:r>
            <a:r>
              <a:rPr lang="en-US" dirty="0" smtClean="0"/>
              <a:t> sample of vinegar was titrated with 23.55 </a:t>
            </a:r>
            <a:r>
              <a:rPr lang="en-US" dirty="0" err="1" smtClean="0"/>
              <a:t>mL</a:t>
            </a:r>
            <a:r>
              <a:rPr lang="en-US" dirty="0" smtClean="0"/>
              <a:t> of a 0.2157 M sodium hydroxide solution. What is the concentration of acetic acid in the vinegar solution?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 smtClean="0"/>
              <a:t>How does  a bicarbonate buffer work?</a:t>
            </a:r>
            <a:endParaRPr lang="en-US" sz="3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Bicarbonate reacts with acid</a:t>
            </a:r>
          </a:p>
          <a:p>
            <a:r>
              <a:rPr lang="en-US" dirty="0" smtClean="0"/>
              <a:t>HCO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-</a:t>
            </a:r>
            <a:r>
              <a:rPr lang="en-US" dirty="0" smtClean="0"/>
              <a:t> </a:t>
            </a:r>
            <a:r>
              <a:rPr lang="en-US" baseline="-25000" dirty="0" smtClean="0"/>
              <a:t>(</a:t>
            </a:r>
            <a:r>
              <a:rPr lang="en-US" baseline="-25000" dirty="0" err="1" smtClean="0"/>
              <a:t>aq</a:t>
            </a:r>
            <a:r>
              <a:rPr lang="en-US" baseline="-25000" dirty="0" smtClean="0"/>
              <a:t>) </a:t>
            </a:r>
            <a:r>
              <a:rPr lang="en-US" dirty="0" smtClean="0"/>
              <a:t>+ H</a:t>
            </a:r>
            <a:r>
              <a:rPr lang="en-US" baseline="30000" dirty="0" smtClean="0"/>
              <a:t>+ </a:t>
            </a:r>
            <a:r>
              <a:rPr lang="en-US" baseline="-25000" dirty="0" smtClean="0"/>
              <a:t>(</a:t>
            </a:r>
            <a:r>
              <a:rPr lang="en-US" baseline="-25000" dirty="0" err="1" smtClean="0"/>
              <a:t>aq</a:t>
            </a:r>
            <a:r>
              <a:rPr lang="en-US" baseline="-25000" dirty="0" smtClean="0"/>
              <a:t>) </a:t>
            </a:r>
            <a:r>
              <a:rPr lang="en-US" dirty="0" smtClean="0">
                <a:sym typeface="Wingdings" pitchFamily="2" charset="2"/>
              </a:rPr>
              <a:t> H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CO</a:t>
            </a:r>
            <a:r>
              <a:rPr lang="en-US" baseline="-25000" dirty="0" smtClean="0">
                <a:sym typeface="Wingdings" pitchFamily="2" charset="2"/>
              </a:rPr>
              <a:t>3 (</a:t>
            </a:r>
            <a:r>
              <a:rPr lang="en-US" baseline="-25000" dirty="0" err="1" smtClean="0">
                <a:sym typeface="Wingdings" pitchFamily="2" charset="2"/>
              </a:rPr>
              <a:t>aq</a:t>
            </a:r>
            <a:r>
              <a:rPr lang="en-US" baseline="-25000" dirty="0" smtClean="0">
                <a:sym typeface="Wingdings" pitchFamily="2" charset="2"/>
              </a:rPr>
              <a:t>)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Bicarbonate reacts with base</a:t>
            </a:r>
          </a:p>
          <a:p>
            <a:r>
              <a:rPr lang="en-US" dirty="0" smtClean="0"/>
              <a:t>HCO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-</a:t>
            </a:r>
            <a:r>
              <a:rPr lang="en-US" dirty="0" smtClean="0"/>
              <a:t> </a:t>
            </a:r>
            <a:r>
              <a:rPr lang="en-US" baseline="-25000" dirty="0" smtClean="0"/>
              <a:t>(</a:t>
            </a:r>
            <a:r>
              <a:rPr lang="en-US" baseline="-25000" dirty="0" err="1" smtClean="0"/>
              <a:t>aq</a:t>
            </a:r>
            <a:r>
              <a:rPr lang="en-US" baseline="-25000" dirty="0" smtClean="0"/>
              <a:t>)</a:t>
            </a:r>
            <a:r>
              <a:rPr lang="en-US" dirty="0" smtClean="0">
                <a:sym typeface="Wingdings" pitchFamily="2" charset="2"/>
              </a:rPr>
              <a:t> + OH</a:t>
            </a:r>
            <a:r>
              <a:rPr lang="en-US" baseline="30000" dirty="0" smtClean="0">
                <a:sym typeface="Wingdings" pitchFamily="2" charset="2"/>
              </a:rPr>
              <a:t>- </a:t>
            </a:r>
            <a:r>
              <a:rPr lang="en-US" baseline="-25000" dirty="0" smtClean="0">
                <a:sym typeface="Wingdings" pitchFamily="2" charset="2"/>
              </a:rPr>
              <a:t>(</a:t>
            </a:r>
            <a:r>
              <a:rPr lang="en-US" baseline="-25000" dirty="0" err="1" smtClean="0">
                <a:sym typeface="Wingdings" pitchFamily="2" charset="2"/>
              </a:rPr>
              <a:t>aq</a:t>
            </a:r>
            <a:r>
              <a:rPr lang="en-US" baseline="-25000" dirty="0" smtClean="0">
                <a:sym typeface="Wingdings" pitchFamily="2" charset="2"/>
              </a:rPr>
              <a:t>) </a:t>
            </a:r>
            <a:r>
              <a:rPr lang="en-US" dirty="0" smtClean="0">
                <a:sym typeface="Wingdings" pitchFamily="2" charset="2"/>
              </a:rPr>
              <a:t> CO</a:t>
            </a:r>
            <a:r>
              <a:rPr lang="en-US" baseline="-25000" dirty="0" smtClean="0">
                <a:sym typeface="Wingdings" pitchFamily="2" charset="2"/>
              </a:rPr>
              <a:t>3</a:t>
            </a:r>
            <a:r>
              <a:rPr lang="en-US" baseline="30000" dirty="0" smtClean="0">
                <a:sym typeface="Wingdings" pitchFamily="2" charset="2"/>
              </a:rPr>
              <a:t>2- </a:t>
            </a:r>
            <a:r>
              <a:rPr lang="en-US" baseline="-25000" dirty="0" smtClean="0">
                <a:sym typeface="Wingdings" pitchFamily="2" charset="2"/>
              </a:rPr>
              <a:t>(</a:t>
            </a:r>
            <a:r>
              <a:rPr lang="en-US" baseline="-25000" dirty="0" err="1" smtClean="0">
                <a:sym typeface="Wingdings" pitchFamily="2" charset="2"/>
              </a:rPr>
              <a:t>aq</a:t>
            </a:r>
            <a:r>
              <a:rPr lang="en-US" baseline="-25000" dirty="0" smtClean="0">
                <a:sym typeface="Wingdings" pitchFamily="2" charset="2"/>
              </a:rPr>
              <a:t>) 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Both acid and base can be neutralized by bicarbonate!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63762"/>
          </a:xfrm>
        </p:spPr>
        <p:txBody>
          <a:bodyPr/>
          <a:lstStyle/>
          <a:p>
            <a:r>
              <a:rPr lang="en-US" dirty="0" smtClean="0"/>
              <a:t>How does a solution of acetic acid and acetate ions function as a buffer? </a:t>
            </a:r>
            <a:endParaRPr lang="en-US" dirty="0"/>
          </a:p>
        </p:txBody>
      </p:sp>
      <p:pic>
        <p:nvPicPr>
          <p:cNvPr id="4" name="Picture 8" descr="14_09_Figur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0400"/>
            <a:ext cx="9144000" cy="2197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 descr="hein14e_figun_15_p3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1638300"/>
            <a:ext cx="8520113" cy="359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pH affect coral?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056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FG14_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916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- pH</a:t>
            </a:r>
            <a:endParaRPr lang="en-US" dirty="0"/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Calculate the pH of carrot juice with a </a:t>
            </a:r>
            <a:r>
              <a:rPr lang="en-US" dirty="0" err="1" smtClean="0"/>
              <a:t>hydronium</a:t>
            </a:r>
            <a:r>
              <a:rPr lang="en-US" dirty="0" smtClean="0"/>
              <a:t> ion, [H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30000" dirty="0" smtClean="0"/>
              <a:t>+</a:t>
            </a:r>
            <a:r>
              <a:rPr lang="en-US" dirty="0" smtClean="0"/>
              <a:t>], concentration of 7.9 x 10</a:t>
            </a:r>
            <a:r>
              <a:rPr lang="en-US" baseline="30000" dirty="0" smtClean="0"/>
              <a:t>-6 </a:t>
            </a:r>
            <a:r>
              <a:rPr lang="en-US" dirty="0" smtClean="0"/>
              <a:t>M.</a:t>
            </a:r>
          </a:p>
        </p:txBody>
      </p:sp>
    </p:spTree>
    <p:extLst>
      <p:ext uri="{BB962C8B-B14F-4D97-AF65-F5344CB8AC3E}">
        <p14:creationId xmlns:p14="http://schemas.microsoft.com/office/powerpoint/2010/main" val="368764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- pH</a:t>
            </a:r>
            <a:endParaRPr lang="en-US" dirty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Calculate the </a:t>
            </a:r>
            <a:r>
              <a:rPr lang="en-US" dirty="0" err="1" smtClean="0"/>
              <a:t>hydronium</a:t>
            </a:r>
            <a:r>
              <a:rPr lang="en-US" dirty="0" smtClean="0"/>
              <a:t> ion, [H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30000" dirty="0" smtClean="0"/>
              <a:t>+</a:t>
            </a:r>
            <a:r>
              <a:rPr lang="en-US" dirty="0" smtClean="0"/>
              <a:t>], concentration of pea juice with a of pH of 6.409.</a:t>
            </a:r>
          </a:p>
        </p:txBody>
      </p:sp>
    </p:spTree>
    <p:extLst>
      <p:ext uri="{BB962C8B-B14F-4D97-AF65-F5344CB8AC3E}">
        <p14:creationId xmlns:p14="http://schemas.microsoft.com/office/powerpoint/2010/main" val="63280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dirty="0" smtClean="0"/>
              <a:t>What do acids do in solution? </a:t>
            </a:r>
          </a:p>
        </p:txBody>
      </p:sp>
      <p:pic>
        <p:nvPicPr>
          <p:cNvPr id="5123" name="Picture 75" descr="FG14_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91200" y="1143000"/>
            <a:ext cx="2393950" cy="3581400"/>
          </a:xfrm>
          <a:noFill/>
        </p:spPr>
      </p:pic>
      <p:sp>
        <p:nvSpPr>
          <p:cNvPr id="5124" name="Text Box 82"/>
          <p:cNvSpPr txBox="1">
            <a:spLocks noChangeArrowheads="1"/>
          </p:cNvSpPr>
          <p:nvPr/>
        </p:nvSpPr>
        <p:spPr bwMode="auto">
          <a:xfrm>
            <a:off x="457200" y="1295400"/>
            <a:ext cx="4038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Form H</a:t>
            </a:r>
            <a:r>
              <a:rPr lang="en-US" sz="2800" baseline="30000"/>
              <a:t>+</a:t>
            </a:r>
            <a:r>
              <a:rPr lang="en-US" sz="2800"/>
              <a:t> or H</a:t>
            </a:r>
            <a:r>
              <a:rPr lang="en-US" sz="2800" baseline="-25000"/>
              <a:t>3</a:t>
            </a:r>
            <a:r>
              <a:rPr lang="en-US" sz="2800"/>
              <a:t>O</a:t>
            </a:r>
            <a:r>
              <a:rPr lang="en-US" sz="2800" baseline="30000"/>
              <a:t>+</a:t>
            </a:r>
            <a:r>
              <a:rPr lang="en-US" sz="2800"/>
              <a:t> in solution.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5" name="Rectangle 83"/>
              <p:cNvSpPr>
                <a:spLocks noChangeArrowheads="1"/>
              </p:cNvSpPr>
              <p:nvPr/>
            </p:nvSpPr>
            <p:spPr bwMode="auto">
              <a:xfrm>
                <a:off x="304800" y="2971800"/>
                <a:ext cx="5029200" cy="1752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  <a:buFontTx/>
                  <a:buChar char="•"/>
                </a:pPr>
                <a:r>
                  <a:rPr lang="en-US" sz="2800" dirty="0"/>
                  <a:t>HA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  <a:ea typeface="Cambria Math"/>
                        <a:sym typeface="Symbol" pitchFamily="18" charset="2"/>
                      </a:rPr>
                      <m:t>⇌</m:t>
                    </m:r>
                  </m:oMath>
                </a14:m>
                <a:r>
                  <a:rPr lang="en-US" sz="2800" dirty="0"/>
                  <a:t>  H</a:t>
                </a:r>
                <a:r>
                  <a:rPr lang="en-US" sz="2800" baseline="30000" dirty="0"/>
                  <a:t>+</a:t>
                </a:r>
                <a:r>
                  <a:rPr lang="en-US" sz="2800" dirty="0"/>
                  <a:t>  +  A</a:t>
                </a:r>
                <a:r>
                  <a:rPr lang="en-US" sz="2800" baseline="30000" dirty="0"/>
                  <a:t>­</a:t>
                </a:r>
              </a:p>
              <a:p>
                <a:pPr marL="342900" indent="-342900">
                  <a:spcBef>
                    <a:spcPct val="20000"/>
                  </a:spcBef>
                  <a:buFontTx/>
                  <a:buChar char="•"/>
                </a:pPr>
                <a:r>
                  <a:rPr lang="en-US" sz="2800" dirty="0"/>
                  <a:t>	or</a:t>
                </a:r>
              </a:p>
              <a:p>
                <a:pPr marL="342900" indent="-342900">
                  <a:spcBef>
                    <a:spcPct val="20000"/>
                  </a:spcBef>
                  <a:buFontTx/>
                  <a:buChar char="•"/>
                </a:pPr>
                <a:r>
                  <a:rPr lang="en-US" sz="2800" dirty="0"/>
                  <a:t>HA  +  H</a:t>
                </a:r>
                <a:r>
                  <a:rPr lang="en-US" sz="2800" baseline="-25000" dirty="0"/>
                  <a:t>2</a:t>
                </a:r>
                <a:r>
                  <a:rPr lang="en-US" sz="2800" dirty="0"/>
                  <a:t>O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  <a:ea typeface="Cambria Math"/>
                        <a:sym typeface="Symbol" pitchFamily="18" charset="2"/>
                      </a:rPr>
                      <m:t>⇌</m:t>
                    </m:r>
                  </m:oMath>
                </a14:m>
                <a:r>
                  <a:rPr lang="en-US" sz="2800" dirty="0"/>
                  <a:t>  H</a:t>
                </a:r>
                <a:r>
                  <a:rPr lang="en-US" sz="2800" baseline="-25000" dirty="0"/>
                  <a:t>3</a:t>
                </a:r>
                <a:r>
                  <a:rPr lang="en-US" sz="2800" dirty="0"/>
                  <a:t>O</a:t>
                </a:r>
                <a:r>
                  <a:rPr lang="en-US" sz="2800" baseline="30000" dirty="0"/>
                  <a:t>+</a:t>
                </a:r>
                <a:r>
                  <a:rPr lang="en-US" sz="2800" dirty="0"/>
                  <a:t>  +  A</a:t>
                </a:r>
                <a:r>
                  <a:rPr lang="en-US" sz="2800" baseline="30000" dirty="0"/>
                  <a:t>­</a:t>
                </a:r>
                <a:r>
                  <a:rPr lang="en-US" sz="2400" dirty="0"/>
                  <a:t>	 </a:t>
                </a:r>
              </a:p>
            </p:txBody>
          </p:sp>
        </mc:Choice>
        <mc:Fallback xmlns="">
          <p:sp>
            <p:nvSpPr>
              <p:cNvPr id="5125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2971800"/>
                <a:ext cx="5029200" cy="1752600"/>
              </a:xfrm>
              <a:prstGeom prst="rect">
                <a:avLst/>
              </a:prstGeom>
              <a:blipFill rotWithShape="1">
                <a:blip r:embed="rId3"/>
                <a:stretch>
                  <a:fillRect l="-2061" t="-348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6" name="Picture 84" descr="FG14_05-01un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724400" y="4724400"/>
            <a:ext cx="4038600" cy="873125"/>
          </a:xfr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 - </a:t>
            </a:r>
            <a:r>
              <a:rPr lang="en-US" dirty="0" err="1" smtClean="0"/>
              <a:t>pOH</a:t>
            </a:r>
            <a:endParaRPr lang="en-US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36220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lphaUcPeriod"/>
            </a:pPr>
            <a:r>
              <a:rPr lang="en-US" dirty="0" smtClean="0"/>
              <a:t>What is the </a:t>
            </a:r>
            <a:r>
              <a:rPr lang="en-US" dirty="0" err="1" smtClean="0"/>
              <a:t>pOH</a:t>
            </a:r>
            <a:r>
              <a:rPr lang="en-US" dirty="0" smtClean="0"/>
              <a:t> of a solution that is 2.57 </a:t>
            </a:r>
            <a:r>
              <a:rPr lang="en-US" dirty="0" smtClean="0">
                <a:sym typeface="Symbol" pitchFamily="18" charset="2"/>
              </a:rPr>
              <a:t></a:t>
            </a:r>
            <a:r>
              <a:rPr lang="en-US" dirty="0" smtClean="0"/>
              <a:t>10</a:t>
            </a:r>
            <a:r>
              <a:rPr lang="en-US" baseline="30000" dirty="0" smtClean="0"/>
              <a:t>-9 </a:t>
            </a:r>
            <a:r>
              <a:rPr lang="en-US" dirty="0" smtClean="0"/>
              <a:t>M in </a:t>
            </a:r>
            <a:r>
              <a:rPr lang="en-US" dirty="0" err="1" smtClean="0"/>
              <a:t>NaOH</a:t>
            </a:r>
            <a:r>
              <a:rPr lang="en-US" dirty="0" smtClean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51732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 - </a:t>
            </a:r>
            <a:r>
              <a:rPr lang="en-US" dirty="0" err="1" smtClean="0"/>
              <a:t>pOH</a:t>
            </a:r>
            <a:endParaRPr lang="en-US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36220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lphaUcPeriod"/>
            </a:pPr>
            <a:r>
              <a:rPr lang="en-US" dirty="0" smtClean="0"/>
              <a:t>What is the </a:t>
            </a:r>
            <a:r>
              <a:rPr lang="en-US" dirty="0" err="1" smtClean="0"/>
              <a:t>pOH</a:t>
            </a:r>
            <a:r>
              <a:rPr lang="en-US" dirty="0" smtClean="0"/>
              <a:t> of a solution that is 2.57 </a:t>
            </a:r>
            <a:r>
              <a:rPr lang="en-US" dirty="0" smtClean="0">
                <a:sym typeface="Symbol" pitchFamily="18" charset="2"/>
              </a:rPr>
              <a:t></a:t>
            </a:r>
            <a:r>
              <a:rPr lang="en-US" dirty="0" smtClean="0"/>
              <a:t>10</a:t>
            </a:r>
            <a:r>
              <a:rPr lang="en-US" baseline="30000" dirty="0" smtClean="0"/>
              <a:t>-9 </a:t>
            </a:r>
            <a:r>
              <a:rPr lang="en-US" dirty="0" smtClean="0"/>
              <a:t>M in </a:t>
            </a:r>
            <a:r>
              <a:rPr lang="en-US" dirty="0" err="1" smtClean="0"/>
              <a:t>NaOH</a:t>
            </a:r>
            <a:r>
              <a:rPr lang="en-US" dirty="0" smtClean="0"/>
              <a:t>?</a:t>
            </a:r>
          </a:p>
          <a:p>
            <a:pPr marL="514350" indent="-514350" eaLnBrk="1" hangingPunct="1">
              <a:buFont typeface="+mj-lt"/>
              <a:buAutoNum type="alphaUcPeriod"/>
            </a:pPr>
            <a:r>
              <a:rPr lang="en-US" dirty="0" smtClean="0"/>
              <a:t>What is the pH?</a:t>
            </a:r>
          </a:p>
        </p:txBody>
      </p:sp>
    </p:spTree>
    <p:extLst>
      <p:ext uri="{BB962C8B-B14F-4D97-AF65-F5344CB8AC3E}">
        <p14:creationId xmlns:p14="http://schemas.microsoft.com/office/powerpoint/2010/main" val="310551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– Conventional, Total Ionic and Net Ionic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Zinc metal reacts with aqueous copper(II) chloride to produce copper solid and aqueous zinc chloride. </a:t>
            </a:r>
          </a:p>
          <a:p>
            <a:r>
              <a:rPr lang="en-US" dirty="0" smtClean="0"/>
              <a:t>What is the net ionic equation?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Zn </a:t>
            </a:r>
            <a:r>
              <a:rPr lang="en-US" baseline="-25000" dirty="0" smtClean="0"/>
              <a:t>(s)</a:t>
            </a:r>
            <a:r>
              <a:rPr lang="en-US" dirty="0" smtClean="0"/>
              <a:t> + CuCl</a:t>
            </a:r>
            <a:r>
              <a:rPr lang="en-US" baseline="-25000" dirty="0" smtClean="0"/>
              <a:t>2 (aq) </a:t>
            </a:r>
            <a:r>
              <a:rPr lang="en-US" dirty="0" smtClean="0">
                <a:sym typeface="Wingdings" pitchFamily="2" charset="2"/>
              </a:rPr>
              <a:t> Cu </a:t>
            </a:r>
            <a:r>
              <a:rPr lang="en-US" baseline="-25000" dirty="0" smtClean="0">
                <a:sym typeface="Wingdings" pitchFamily="2" charset="2"/>
              </a:rPr>
              <a:t>(s) </a:t>
            </a:r>
            <a:r>
              <a:rPr lang="en-US" dirty="0" smtClean="0">
                <a:sym typeface="Wingdings" pitchFamily="2" charset="2"/>
              </a:rPr>
              <a:t>+ ZnCl</a:t>
            </a:r>
            <a:r>
              <a:rPr lang="en-US" baseline="-25000" dirty="0" smtClean="0">
                <a:sym typeface="Wingdings" pitchFamily="2" charset="2"/>
              </a:rPr>
              <a:t>2 (aq)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>
                <a:sym typeface="Wingdings" pitchFamily="2" charset="2"/>
              </a:rPr>
              <a:t>Zn </a:t>
            </a:r>
            <a:r>
              <a:rPr lang="en-US" sz="2800" baseline="-25000" dirty="0" smtClean="0">
                <a:sym typeface="Wingdings" pitchFamily="2" charset="2"/>
              </a:rPr>
              <a:t>(s) </a:t>
            </a:r>
            <a:r>
              <a:rPr lang="en-US" sz="2800" dirty="0" smtClean="0">
                <a:sym typeface="Wingdings" pitchFamily="2" charset="2"/>
              </a:rPr>
              <a:t>+ Cu</a:t>
            </a:r>
            <a:r>
              <a:rPr lang="en-US" sz="2800" baseline="30000" dirty="0" smtClean="0">
                <a:sym typeface="Wingdings" pitchFamily="2" charset="2"/>
              </a:rPr>
              <a:t>2+ </a:t>
            </a:r>
            <a:r>
              <a:rPr lang="en-US" sz="2800" baseline="-25000" dirty="0" smtClean="0">
                <a:sym typeface="Wingdings" pitchFamily="2" charset="2"/>
              </a:rPr>
              <a:t>(aq) </a:t>
            </a:r>
            <a:r>
              <a:rPr lang="en-US" sz="2800" dirty="0" smtClean="0">
                <a:sym typeface="Wingdings" pitchFamily="2" charset="2"/>
              </a:rPr>
              <a:t>+ 2 </a:t>
            </a:r>
            <a:r>
              <a:rPr lang="en-US" sz="2800" dirty="0" err="1" smtClean="0">
                <a:sym typeface="Wingdings" pitchFamily="2" charset="2"/>
              </a:rPr>
              <a:t>Cl</a:t>
            </a:r>
            <a:r>
              <a:rPr lang="en-US" sz="2800" baseline="30000" dirty="0" smtClean="0">
                <a:sym typeface="Wingdings" pitchFamily="2" charset="2"/>
              </a:rPr>
              <a:t>-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baseline="-25000" dirty="0" smtClean="0">
                <a:sym typeface="Wingdings" pitchFamily="2" charset="2"/>
              </a:rPr>
              <a:t>(aq) </a:t>
            </a:r>
            <a:r>
              <a:rPr lang="en-US" sz="2800" dirty="0" smtClean="0">
                <a:sym typeface="Wingdings" pitchFamily="2" charset="2"/>
              </a:rPr>
              <a:t> Cu</a:t>
            </a:r>
            <a:r>
              <a:rPr lang="en-US" sz="2800" baseline="-25000" dirty="0" smtClean="0">
                <a:sym typeface="Wingdings" pitchFamily="2" charset="2"/>
              </a:rPr>
              <a:t> (s) </a:t>
            </a:r>
            <a:r>
              <a:rPr lang="en-US" sz="2800" dirty="0" smtClean="0">
                <a:sym typeface="Wingdings" pitchFamily="2" charset="2"/>
              </a:rPr>
              <a:t>+ Zn</a:t>
            </a:r>
            <a:r>
              <a:rPr lang="en-US" sz="2800" baseline="30000" dirty="0" smtClean="0">
                <a:sym typeface="Wingdings" pitchFamily="2" charset="2"/>
              </a:rPr>
              <a:t>2+ </a:t>
            </a:r>
            <a:r>
              <a:rPr lang="en-US" sz="2800" baseline="-25000" dirty="0" smtClean="0">
                <a:sym typeface="Wingdings" pitchFamily="2" charset="2"/>
              </a:rPr>
              <a:t>(aq) </a:t>
            </a:r>
            <a:r>
              <a:rPr lang="en-US" sz="2800" dirty="0" smtClean="0">
                <a:sym typeface="Wingdings" pitchFamily="2" charset="2"/>
              </a:rPr>
              <a:t>+ 2 </a:t>
            </a:r>
            <a:r>
              <a:rPr lang="en-US" sz="2800" dirty="0" err="1" smtClean="0">
                <a:sym typeface="Wingdings" pitchFamily="2" charset="2"/>
              </a:rPr>
              <a:t>Cl</a:t>
            </a:r>
            <a:r>
              <a:rPr lang="en-US" sz="2800" baseline="30000" dirty="0" smtClean="0">
                <a:sym typeface="Wingdings" pitchFamily="2" charset="2"/>
              </a:rPr>
              <a:t>-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baseline="-25000" dirty="0" smtClean="0">
                <a:sym typeface="Wingdings" pitchFamily="2" charset="2"/>
              </a:rPr>
              <a:t>(aq)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>
                <a:sym typeface="Wingdings" pitchFamily="2" charset="2"/>
              </a:rPr>
              <a:t>Zn </a:t>
            </a:r>
            <a:r>
              <a:rPr lang="en-US" sz="2800" baseline="-25000" dirty="0" smtClean="0">
                <a:sym typeface="Wingdings" pitchFamily="2" charset="2"/>
              </a:rPr>
              <a:t>(s) </a:t>
            </a:r>
            <a:r>
              <a:rPr lang="en-US" sz="2800" dirty="0" smtClean="0">
                <a:sym typeface="Wingdings" pitchFamily="2" charset="2"/>
              </a:rPr>
              <a:t>+ Cu</a:t>
            </a:r>
            <a:r>
              <a:rPr lang="en-US" sz="2800" baseline="30000" dirty="0" smtClean="0">
                <a:sym typeface="Wingdings" pitchFamily="2" charset="2"/>
              </a:rPr>
              <a:t>2+ </a:t>
            </a:r>
            <a:r>
              <a:rPr lang="en-US" sz="2800" baseline="-25000" dirty="0" smtClean="0">
                <a:sym typeface="Wingdings" pitchFamily="2" charset="2"/>
              </a:rPr>
              <a:t>(aq) </a:t>
            </a:r>
            <a:r>
              <a:rPr lang="en-US" sz="2800" dirty="0" smtClean="0">
                <a:sym typeface="Wingdings" pitchFamily="2" charset="2"/>
              </a:rPr>
              <a:t> Cu</a:t>
            </a:r>
            <a:r>
              <a:rPr lang="en-US" sz="2800" baseline="-25000" dirty="0" smtClean="0">
                <a:sym typeface="Wingdings" pitchFamily="2" charset="2"/>
              </a:rPr>
              <a:t> (s) </a:t>
            </a:r>
            <a:r>
              <a:rPr lang="en-US" sz="2800" dirty="0" smtClean="0">
                <a:sym typeface="Wingdings" pitchFamily="2" charset="2"/>
              </a:rPr>
              <a:t>+ Zn</a:t>
            </a:r>
            <a:r>
              <a:rPr lang="en-US" sz="2800" baseline="30000" dirty="0" smtClean="0">
                <a:sym typeface="Wingdings" pitchFamily="2" charset="2"/>
              </a:rPr>
              <a:t>2+ </a:t>
            </a:r>
            <a:r>
              <a:rPr lang="en-US" sz="2800" baseline="-25000" dirty="0" smtClean="0">
                <a:sym typeface="Wingdings" pitchFamily="2" charset="2"/>
              </a:rPr>
              <a:t>(aq)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>
                <a:sym typeface="Wingdings" pitchFamily="2" charset="2"/>
              </a:rPr>
              <a:t>Zn </a:t>
            </a:r>
            <a:r>
              <a:rPr lang="en-US" sz="2800" baseline="-25000" dirty="0" smtClean="0">
                <a:sym typeface="Wingdings" pitchFamily="2" charset="2"/>
              </a:rPr>
              <a:t>(s) </a:t>
            </a:r>
            <a:r>
              <a:rPr lang="en-US" sz="2800" dirty="0" smtClean="0">
                <a:sym typeface="Wingdings" pitchFamily="2" charset="2"/>
              </a:rPr>
              <a:t>+ Cu</a:t>
            </a:r>
            <a:r>
              <a:rPr lang="en-US" sz="2800" baseline="30000" dirty="0" smtClean="0">
                <a:sym typeface="Wingdings" pitchFamily="2" charset="2"/>
              </a:rPr>
              <a:t>2+ </a:t>
            </a:r>
            <a:r>
              <a:rPr lang="en-US" sz="2800" baseline="-25000" dirty="0" smtClean="0">
                <a:sym typeface="Wingdings" pitchFamily="2" charset="2"/>
              </a:rPr>
              <a:t>(aq) </a:t>
            </a:r>
            <a:r>
              <a:rPr lang="en-US" sz="2800" dirty="0" smtClean="0">
                <a:sym typeface="Wingdings" pitchFamily="2" charset="2"/>
              </a:rPr>
              <a:t>+ 2 </a:t>
            </a:r>
            <a:r>
              <a:rPr lang="en-US" sz="2800" dirty="0" err="1" smtClean="0">
                <a:sym typeface="Wingdings" pitchFamily="2" charset="2"/>
              </a:rPr>
              <a:t>Cl</a:t>
            </a:r>
            <a:r>
              <a:rPr lang="en-US" sz="2800" baseline="30000" dirty="0" smtClean="0">
                <a:sym typeface="Wingdings" pitchFamily="2" charset="2"/>
              </a:rPr>
              <a:t>-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baseline="-25000" dirty="0" smtClean="0">
                <a:sym typeface="Wingdings" pitchFamily="2" charset="2"/>
              </a:rPr>
              <a:t>(aq) </a:t>
            </a:r>
            <a:r>
              <a:rPr lang="en-US" sz="2800" dirty="0" smtClean="0">
                <a:sym typeface="Wingdings" pitchFamily="2" charset="2"/>
              </a:rPr>
              <a:t> Cu</a:t>
            </a:r>
            <a:r>
              <a:rPr lang="en-US" sz="2800" baseline="-25000" dirty="0" smtClean="0">
                <a:sym typeface="Wingdings" pitchFamily="2" charset="2"/>
              </a:rPr>
              <a:t> (s) </a:t>
            </a:r>
            <a:r>
              <a:rPr lang="en-US" sz="2800" dirty="0" smtClean="0">
                <a:sym typeface="Wingdings" pitchFamily="2" charset="2"/>
              </a:rPr>
              <a:t>+ ZnCl</a:t>
            </a:r>
            <a:r>
              <a:rPr lang="en-US" sz="2800" baseline="-25000" dirty="0" smtClean="0">
                <a:sym typeface="Wingdings" pitchFamily="2" charset="2"/>
              </a:rPr>
              <a:t>2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baseline="-25000" dirty="0" smtClean="0">
                <a:sym typeface="Wingdings" pitchFamily="2" charset="2"/>
              </a:rPr>
              <a:t>(aq)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All spectator 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990066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– Conventional, Total Ionic and Net Ionic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154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Aqueous ammonium nitrate reacts with aqueous sodium hydroxide to produce aqueous sodium nitrate and ammonia gas and water.</a:t>
            </a:r>
          </a:p>
          <a:p>
            <a:r>
              <a:rPr lang="en-US" dirty="0" smtClean="0"/>
              <a:t>What is the total ionic equation?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NH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NO</a:t>
            </a:r>
            <a:r>
              <a:rPr lang="en-US" sz="2800" baseline="-25000" dirty="0" smtClean="0"/>
              <a:t>3 (aq) </a:t>
            </a:r>
            <a:r>
              <a:rPr lang="en-US" sz="2800" dirty="0" smtClean="0"/>
              <a:t>+ </a:t>
            </a:r>
            <a:r>
              <a:rPr lang="en-US" sz="2800" dirty="0" err="1" smtClean="0"/>
              <a:t>NaOH</a:t>
            </a:r>
            <a:r>
              <a:rPr lang="en-US" sz="2800" dirty="0" smtClean="0"/>
              <a:t> </a:t>
            </a:r>
            <a:r>
              <a:rPr lang="en-US" sz="2800" baseline="-25000" dirty="0" smtClean="0"/>
              <a:t>(aq) </a:t>
            </a:r>
            <a:r>
              <a:rPr lang="en-US" sz="2800" dirty="0" smtClean="0">
                <a:sym typeface="Wingdings" pitchFamily="2" charset="2"/>
              </a:rPr>
              <a:t> NaNO</a:t>
            </a:r>
            <a:r>
              <a:rPr lang="en-US" sz="2800" baseline="-25000" dirty="0" smtClean="0">
                <a:sym typeface="Wingdings" pitchFamily="2" charset="2"/>
              </a:rPr>
              <a:t>3 (aq) </a:t>
            </a:r>
            <a:r>
              <a:rPr lang="en-US" sz="2800" dirty="0" smtClean="0">
                <a:sym typeface="Wingdings" pitchFamily="2" charset="2"/>
              </a:rPr>
              <a:t>+ NH</a:t>
            </a:r>
            <a:r>
              <a:rPr lang="en-US" sz="2800" baseline="-25000" dirty="0" smtClean="0">
                <a:sym typeface="Wingdings" pitchFamily="2" charset="2"/>
              </a:rPr>
              <a:t>3 (g) </a:t>
            </a:r>
            <a:r>
              <a:rPr lang="en-US" sz="2800" dirty="0" smtClean="0">
                <a:sym typeface="Wingdings" pitchFamily="2" charset="2"/>
              </a:rPr>
              <a:t>+ H</a:t>
            </a:r>
            <a:r>
              <a:rPr lang="en-US" sz="2800" baseline="-25000" dirty="0" smtClean="0">
                <a:sym typeface="Wingdings" pitchFamily="2" charset="2"/>
              </a:rPr>
              <a:t>2</a:t>
            </a:r>
            <a:r>
              <a:rPr lang="en-US" sz="2800" dirty="0" smtClean="0">
                <a:sym typeface="Wingdings" pitchFamily="2" charset="2"/>
              </a:rPr>
              <a:t>O </a:t>
            </a:r>
            <a:r>
              <a:rPr lang="en-US" sz="2800" baseline="-25000" dirty="0" smtClean="0">
                <a:sym typeface="Wingdings" pitchFamily="2" charset="2"/>
              </a:rPr>
              <a:t>(l)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000" dirty="0" smtClean="0"/>
              <a:t>NH</a:t>
            </a:r>
            <a:r>
              <a:rPr lang="en-US" sz="2000" baseline="-25000" dirty="0" smtClean="0"/>
              <a:t>4 </a:t>
            </a:r>
            <a:r>
              <a:rPr lang="en-US" sz="2000" baseline="30000" dirty="0" smtClean="0"/>
              <a:t>+</a:t>
            </a:r>
            <a:r>
              <a:rPr lang="en-US" sz="2000" baseline="-25000" dirty="0" smtClean="0"/>
              <a:t> (aq) </a:t>
            </a:r>
            <a:r>
              <a:rPr lang="en-US" sz="2000" dirty="0" smtClean="0"/>
              <a:t>+ NO</a:t>
            </a:r>
            <a:r>
              <a:rPr lang="en-US" sz="2000" baseline="-25000" dirty="0" smtClean="0"/>
              <a:t>3</a:t>
            </a:r>
            <a:r>
              <a:rPr lang="en-US" sz="2000" baseline="30000" dirty="0" smtClean="0"/>
              <a:t>-</a:t>
            </a:r>
            <a:r>
              <a:rPr lang="en-US" sz="2000" baseline="-25000" dirty="0" smtClean="0"/>
              <a:t> (aq) </a:t>
            </a:r>
            <a:r>
              <a:rPr lang="en-US" sz="2000" dirty="0" smtClean="0"/>
              <a:t>+ Na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 </a:t>
            </a:r>
            <a:r>
              <a:rPr lang="en-US" sz="2000" baseline="-25000" dirty="0" smtClean="0"/>
              <a:t>(aq) </a:t>
            </a:r>
            <a:r>
              <a:rPr lang="en-US" sz="2000" dirty="0" smtClean="0"/>
              <a:t>+ OH- </a:t>
            </a:r>
            <a:r>
              <a:rPr lang="en-US" sz="2000" baseline="-25000" dirty="0" smtClean="0"/>
              <a:t>(aq) </a:t>
            </a:r>
            <a:r>
              <a:rPr lang="en-US" sz="2000" dirty="0" smtClean="0">
                <a:sym typeface="Wingdings" pitchFamily="2" charset="2"/>
              </a:rPr>
              <a:t> Na</a:t>
            </a:r>
            <a:r>
              <a:rPr lang="en-US" sz="2000" baseline="30000" dirty="0" smtClean="0">
                <a:sym typeface="Wingdings" pitchFamily="2" charset="2"/>
              </a:rPr>
              <a:t>+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baseline="-25000" dirty="0" smtClean="0">
                <a:sym typeface="Wingdings" pitchFamily="2" charset="2"/>
              </a:rPr>
              <a:t>(aq) </a:t>
            </a:r>
            <a:r>
              <a:rPr lang="en-US" sz="2000" dirty="0" smtClean="0">
                <a:sym typeface="Wingdings" pitchFamily="2" charset="2"/>
              </a:rPr>
              <a:t>+ NO</a:t>
            </a:r>
            <a:r>
              <a:rPr lang="en-US" sz="2000" baseline="-25000" dirty="0" smtClean="0">
                <a:sym typeface="Wingdings" pitchFamily="2" charset="2"/>
              </a:rPr>
              <a:t>3</a:t>
            </a:r>
            <a:r>
              <a:rPr lang="en-US" sz="2000" baseline="30000" dirty="0" smtClean="0">
                <a:sym typeface="Wingdings" pitchFamily="2" charset="2"/>
              </a:rPr>
              <a:t>-</a:t>
            </a:r>
            <a:r>
              <a:rPr lang="en-US" sz="2000" baseline="-25000" dirty="0" smtClean="0">
                <a:sym typeface="Wingdings" pitchFamily="2" charset="2"/>
              </a:rPr>
              <a:t> (aq) </a:t>
            </a:r>
            <a:r>
              <a:rPr lang="en-US" sz="2000" dirty="0" smtClean="0">
                <a:sym typeface="Wingdings" pitchFamily="2" charset="2"/>
              </a:rPr>
              <a:t>+ NH</a:t>
            </a:r>
            <a:r>
              <a:rPr lang="en-US" sz="2000" baseline="-25000" dirty="0" smtClean="0">
                <a:sym typeface="Wingdings" pitchFamily="2" charset="2"/>
              </a:rPr>
              <a:t>3 (g) </a:t>
            </a:r>
            <a:r>
              <a:rPr lang="en-US" sz="2000" dirty="0" smtClean="0">
                <a:sym typeface="Wingdings" pitchFamily="2" charset="2"/>
              </a:rPr>
              <a:t>+ H</a:t>
            </a:r>
            <a:r>
              <a:rPr lang="en-US" sz="2000" baseline="-25000" dirty="0" smtClean="0">
                <a:sym typeface="Wingdings" pitchFamily="2" charset="2"/>
              </a:rPr>
              <a:t>2</a:t>
            </a:r>
            <a:r>
              <a:rPr lang="en-US" sz="2000" dirty="0" smtClean="0">
                <a:sym typeface="Wingdings" pitchFamily="2" charset="2"/>
              </a:rPr>
              <a:t>O </a:t>
            </a:r>
            <a:r>
              <a:rPr lang="en-US" sz="2000" baseline="-25000" dirty="0" smtClean="0">
                <a:sym typeface="Wingdings" pitchFamily="2" charset="2"/>
              </a:rPr>
              <a:t>(l)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NH</a:t>
            </a:r>
            <a:r>
              <a:rPr lang="en-US" sz="2800" baseline="-25000" dirty="0" smtClean="0"/>
              <a:t>4 </a:t>
            </a:r>
            <a:r>
              <a:rPr lang="en-US" sz="2800" baseline="30000" dirty="0" smtClean="0"/>
              <a:t>+</a:t>
            </a:r>
            <a:r>
              <a:rPr lang="en-US" sz="2800" baseline="-25000" dirty="0" smtClean="0"/>
              <a:t> (aq) </a:t>
            </a:r>
            <a:r>
              <a:rPr lang="en-US" sz="2800" dirty="0" smtClean="0"/>
              <a:t>+ OH- </a:t>
            </a:r>
            <a:r>
              <a:rPr lang="en-US" sz="2800" baseline="-25000" dirty="0" smtClean="0"/>
              <a:t>(aq) </a:t>
            </a:r>
            <a:r>
              <a:rPr lang="en-US" sz="2800" dirty="0" smtClean="0">
                <a:sym typeface="Wingdings" pitchFamily="2" charset="2"/>
              </a:rPr>
              <a:t> NH</a:t>
            </a:r>
            <a:r>
              <a:rPr lang="en-US" sz="2800" baseline="-25000" dirty="0" smtClean="0">
                <a:sym typeface="Wingdings" pitchFamily="2" charset="2"/>
              </a:rPr>
              <a:t>3 (g) </a:t>
            </a:r>
            <a:r>
              <a:rPr lang="en-US" sz="2800" dirty="0" smtClean="0">
                <a:sym typeface="Wingdings" pitchFamily="2" charset="2"/>
              </a:rPr>
              <a:t>+ H</a:t>
            </a:r>
            <a:r>
              <a:rPr lang="en-US" sz="2800" baseline="-25000" dirty="0" smtClean="0">
                <a:sym typeface="Wingdings" pitchFamily="2" charset="2"/>
              </a:rPr>
              <a:t>2</a:t>
            </a:r>
            <a:r>
              <a:rPr lang="en-US" sz="2800" dirty="0" smtClean="0">
                <a:sym typeface="Wingdings" pitchFamily="2" charset="2"/>
              </a:rPr>
              <a:t>O </a:t>
            </a:r>
            <a:r>
              <a:rPr lang="en-US" sz="2800" baseline="-25000" dirty="0" smtClean="0">
                <a:sym typeface="Wingdings" pitchFamily="2" charset="2"/>
              </a:rPr>
              <a:t>(l)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All spectator ions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No reaction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76297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What do bases do in solution?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114800" y="3962400"/>
                <a:ext cx="4800600" cy="18288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sz="2800" dirty="0" smtClean="0"/>
                  <a:t>BOH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  <a:ea typeface="Cambria Math"/>
                        <a:sym typeface="Symbol" pitchFamily="18" charset="2"/>
                      </a:rPr>
                      <m:t>⇌</m:t>
                    </m:r>
                  </m:oMath>
                </a14:m>
                <a:r>
                  <a:rPr lang="en-US" sz="2800" dirty="0" smtClean="0"/>
                  <a:t>  B</a:t>
                </a:r>
                <a:r>
                  <a:rPr lang="en-US" sz="2800" baseline="30000" dirty="0" smtClean="0"/>
                  <a:t>+</a:t>
                </a:r>
                <a:r>
                  <a:rPr lang="en-US" sz="2800" dirty="0" smtClean="0"/>
                  <a:t> + OH</a:t>
                </a:r>
                <a:r>
                  <a:rPr lang="en-US" sz="2800" baseline="30000" dirty="0" smtClean="0"/>
                  <a:t>­-</a:t>
                </a:r>
                <a:r>
                  <a:rPr lang="en-US" sz="2800" dirty="0" smtClean="0"/>
                  <a:t>	                              		or</a:t>
                </a:r>
              </a:p>
              <a:p>
                <a:pPr eaLnBrk="1" hangingPunct="1">
                  <a:buFontTx/>
                  <a:buNone/>
                </a:pPr>
                <a:r>
                  <a:rPr lang="en-US" sz="2800" dirty="0" smtClean="0"/>
                  <a:t>B + H</a:t>
                </a:r>
                <a:r>
                  <a:rPr lang="en-US" sz="2800" baseline="-25000" dirty="0" smtClean="0"/>
                  <a:t>2</a:t>
                </a:r>
                <a:r>
                  <a:rPr lang="en-US" sz="2800" dirty="0" smtClean="0"/>
                  <a:t>O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  <a:ea typeface="Cambria Math"/>
                        <a:sym typeface="Symbol" pitchFamily="18" charset="2"/>
                      </a:rPr>
                      <m:t>⇌</m:t>
                    </m:r>
                  </m:oMath>
                </a14:m>
                <a:r>
                  <a:rPr lang="en-US" sz="2800" dirty="0" smtClean="0"/>
                  <a:t> BH</a:t>
                </a:r>
                <a:r>
                  <a:rPr lang="en-US" sz="2800" baseline="30000" dirty="0" smtClean="0"/>
                  <a:t>+</a:t>
                </a:r>
                <a:r>
                  <a:rPr lang="en-US" sz="2800" dirty="0" smtClean="0"/>
                  <a:t> + OH</a:t>
                </a:r>
                <a:r>
                  <a:rPr lang="en-US" sz="2800" baseline="30000" dirty="0" smtClean="0"/>
                  <a:t>­-</a:t>
                </a:r>
              </a:p>
            </p:txBody>
          </p:sp>
        </mc:Choice>
        <mc:Fallback xmlns="">
          <p:sp>
            <p:nvSpPr>
              <p:cNvPr id="6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114800" y="3962400"/>
                <a:ext cx="4800600" cy="1828800"/>
              </a:xfrm>
              <a:blipFill rotWithShape="1">
                <a:blip r:embed="rId2"/>
                <a:stretch>
                  <a:fillRect l="-2538" t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8" name="Picture 4" descr="FG14_0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19800" y="914400"/>
            <a:ext cx="2071687" cy="3048000"/>
          </a:xfrm>
          <a:noFill/>
        </p:spPr>
      </p:pic>
      <p:pic>
        <p:nvPicPr>
          <p:cNvPr id="6149" name="Picture 6" descr="FG14_0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33400" y="2362200"/>
            <a:ext cx="2960688" cy="3886200"/>
          </a:xfrm>
          <a:noFill/>
        </p:spPr>
      </p:pic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533400" y="1295400"/>
            <a:ext cx="4038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Forms </a:t>
            </a:r>
            <a:r>
              <a:rPr lang="en-US" sz="2800" dirty="0" smtClean="0"/>
              <a:t>OH</a:t>
            </a:r>
            <a:r>
              <a:rPr lang="en-US" sz="2800" baseline="30000" dirty="0" smtClean="0"/>
              <a:t>-</a:t>
            </a:r>
            <a:r>
              <a:rPr lang="en-US" sz="2800" dirty="0" smtClean="0"/>
              <a:t> </a:t>
            </a:r>
            <a:r>
              <a:rPr lang="en-US" sz="2800" dirty="0"/>
              <a:t>in solution.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Acids</a:t>
            </a:r>
          </a:p>
        </p:txBody>
      </p:sp>
      <p:pic>
        <p:nvPicPr>
          <p:cNvPr id="7171" name="Picture 10" descr="FG14_03-02b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0" y="1295400"/>
            <a:ext cx="2503488" cy="2185988"/>
          </a:xfrm>
          <a:noFill/>
        </p:spPr>
      </p:pic>
      <p:pic>
        <p:nvPicPr>
          <p:cNvPr id="7172" name="Picture 7" descr="FG14_03-01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90600" y="1752600"/>
            <a:ext cx="1911350" cy="1758950"/>
          </a:xfrm>
          <a:noFill/>
        </p:spPr>
      </p:pic>
      <p:pic>
        <p:nvPicPr>
          <p:cNvPr id="7173" name="Picture 12" descr="FG14_03-03c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219200" y="3962400"/>
            <a:ext cx="2274888" cy="2362200"/>
          </a:xfrm>
          <a:noFill/>
        </p:spPr>
      </p:pic>
      <p:pic>
        <p:nvPicPr>
          <p:cNvPr id="7174" name="Picture 14" descr="FG14_03-04d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410200" y="4191000"/>
            <a:ext cx="2662238" cy="2187575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FG14_03-06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0"/>
            <a:ext cx="33528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5" descr="FG14_03-07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225800"/>
            <a:ext cx="6934200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457200" y="609600"/>
            <a:ext cx="42672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Organic acids frequently contain a carboxylic acid group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G05_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8966200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</TotalTime>
  <Words>1216</Words>
  <Application>Microsoft Office PowerPoint</Application>
  <PresentationFormat>On-screen Show (4:3)</PresentationFormat>
  <Paragraphs>221</Paragraphs>
  <Slides>53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Default Design</vt:lpstr>
      <vt:lpstr>Acids, Bases, and Salts</vt:lpstr>
      <vt:lpstr>How do acids and bases react with litmus paper? </vt:lpstr>
      <vt:lpstr>PowerPoint Presentation</vt:lpstr>
      <vt:lpstr>PowerPoint Presentation</vt:lpstr>
      <vt:lpstr>What do acids do in solution? </vt:lpstr>
      <vt:lpstr>What do bases do in solution?</vt:lpstr>
      <vt:lpstr>Acids</vt:lpstr>
      <vt:lpstr>PowerPoint Presentation</vt:lpstr>
      <vt:lpstr>PowerPoint Presentation</vt:lpstr>
      <vt:lpstr>Acid Nomenclature</vt:lpstr>
      <vt:lpstr>PowerPoint Presentation</vt:lpstr>
      <vt:lpstr>PowerPoint Presentation</vt:lpstr>
      <vt:lpstr>Oxyacid Nomenclature</vt:lpstr>
      <vt:lpstr>Example – Acid Nomenclature</vt:lpstr>
      <vt:lpstr>Example – Acid Nomenclature</vt:lpstr>
      <vt:lpstr>Example – Acid Nomenclature</vt:lpstr>
      <vt:lpstr>Common Acids</vt:lpstr>
      <vt:lpstr>Common Strong Acids and Bases</vt:lpstr>
      <vt:lpstr>Acid Base Reactions</vt:lpstr>
      <vt:lpstr>How does a Brønsted-Lowry acid-base reaction work?  </vt:lpstr>
      <vt:lpstr>PowerPoint Presentation</vt:lpstr>
      <vt:lpstr>PowerPoint Presentation</vt:lpstr>
      <vt:lpstr>Why does water react with itself?</vt:lpstr>
      <vt:lpstr>In pure water</vt:lpstr>
      <vt:lpstr>How does [H3O+] and [OH-] differ?</vt:lpstr>
      <vt:lpstr>Example - Kw</vt:lpstr>
      <vt:lpstr>What does the pH scale tell us?</vt:lpstr>
      <vt:lpstr>PowerPoint Presentation</vt:lpstr>
      <vt:lpstr>PowerPoint Presentation</vt:lpstr>
      <vt:lpstr>How is pH measured?</vt:lpstr>
      <vt:lpstr>Classify each of the following foods as acidic, basic or neutral</vt:lpstr>
      <vt:lpstr>Classify each of the following foods as acidic, basic or neutral</vt:lpstr>
      <vt:lpstr>Example - pH</vt:lpstr>
      <vt:lpstr>Example - pH</vt:lpstr>
      <vt:lpstr>Example – pH and pOH</vt:lpstr>
      <vt:lpstr>PowerPoint Presentation</vt:lpstr>
      <vt:lpstr>Are ionic compounds conductive? </vt:lpstr>
      <vt:lpstr>What is different about these solutions? </vt:lpstr>
      <vt:lpstr>PowerPoint Presentation</vt:lpstr>
      <vt:lpstr>Are covalent compounds conductive?</vt:lpstr>
      <vt:lpstr>Example - Stoichiometry</vt:lpstr>
      <vt:lpstr>Example - Stoichiometry</vt:lpstr>
      <vt:lpstr>Example - Stoichiometry</vt:lpstr>
      <vt:lpstr>How does  a bicarbonate buffer work?</vt:lpstr>
      <vt:lpstr>How does a solution of acetic acid and acetate ions function as a buffer? </vt:lpstr>
      <vt:lpstr>How does pH affect coral?</vt:lpstr>
      <vt:lpstr>PowerPoint Presentation</vt:lpstr>
      <vt:lpstr>Example - pH</vt:lpstr>
      <vt:lpstr>Example - pH</vt:lpstr>
      <vt:lpstr>Example - pOH</vt:lpstr>
      <vt:lpstr>Example - pOH</vt:lpstr>
      <vt:lpstr>Example – Conventional, Total Ionic and Net Ionic Equations</vt:lpstr>
      <vt:lpstr>Example – Conventional, Total Ionic and Net Ionic Equations</vt:lpstr>
    </vt:vector>
  </TitlesOfParts>
  <Company>GCCCD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Acids, Bases, and Salts</dc:title>
  <dc:creator>Vances</dc:creator>
  <cp:lastModifiedBy>Vances</cp:lastModifiedBy>
  <cp:revision>43</cp:revision>
  <dcterms:created xsi:type="dcterms:W3CDTF">2002-12-03T19:05:11Z</dcterms:created>
  <dcterms:modified xsi:type="dcterms:W3CDTF">2013-05-07T01:43:54Z</dcterms:modified>
</cp:coreProperties>
</file>